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538" r:id="rId2"/>
    <p:sldId id="567" r:id="rId3"/>
    <p:sldId id="566" r:id="rId4"/>
    <p:sldId id="549" r:id="rId5"/>
    <p:sldId id="510" r:id="rId6"/>
    <p:sldId id="565" r:id="rId7"/>
    <p:sldId id="558" r:id="rId8"/>
    <p:sldId id="563" r:id="rId9"/>
    <p:sldId id="570" r:id="rId10"/>
    <p:sldId id="564" r:id="rId11"/>
    <p:sldId id="571" r:id="rId12"/>
    <p:sldId id="556" r:id="rId13"/>
    <p:sldId id="568" r:id="rId14"/>
    <p:sldId id="573" r:id="rId15"/>
    <p:sldId id="572" r:id="rId16"/>
    <p:sldId id="569" r:id="rId17"/>
    <p:sldId id="541" r:id="rId18"/>
    <p:sldId id="540" r:id="rId19"/>
    <p:sldId id="543" r:id="rId20"/>
    <p:sldId id="537" r:id="rId21"/>
    <p:sldId id="474" r:id="rId22"/>
    <p:sldId id="548" r:id="rId23"/>
    <p:sldId id="561" r:id="rId24"/>
    <p:sldId id="554" r:id="rId25"/>
    <p:sldId id="553" r:id="rId26"/>
    <p:sldId id="560" r:id="rId27"/>
  </p:sldIdLst>
  <p:sldSz cx="9144000" cy="6858000" type="screen4x3"/>
  <p:notesSz cx="6681788" cy="9812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A"/>
    <a:srgbClr val="000000"/>
    <a:srgbClr val="0066FF"/>
    <a:srgbClr val="067829"/>
    <a:srgbClr val="3399FF"/>
    <a:srgbClr val="0000F6"/>
    <a:srgbClr val="FF3300"/>
    <a:srgbClr val="C0C0C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5" autoAdjust="0"/>
  </p:normalViewPr>
  <p:slideViewPr>
    <p:cSldViewPr>
      <p:cViewPr>
        <p:scale>
          <a:sx n="105" d="100"/>
          <a:sy n="105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6170" cy="4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5619" y="0"/>
            <a:ext cx="2896170" cy="4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6600"/>
            <a:ext cx="49053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1010" y="4659842"/>
            <a:ext cx="4899770" cy="441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1252"/>
            <a:ext cx="2896170" cy="4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5619" y="9321252"/>
            <a:ext cx="2896170" cy="4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18A8B-305D-473A-BD14-C49DEC55A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16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140200" y="1196975"/>
            <a:ext cx="4851400" cy="2841625"/>
          </a:xfrm>
        </p:spPr>
        <p:txBody>
          <a:bodyPr/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85EC607-F2A5-4127-A5D4-470C4FFFAEB1}" type="datetime1">
              <a:rPr lang="ru-RU"/>
              <a:pPr>
                <a:defRPr/>
              </a:pPr>
              <a:t>29.11.2017</a:t>
            </a:fld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4D7AB2F-EDE7-4E57-B54C-8412F655D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0F5D-1661-4183-A392-B79FC87B0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F999-2956-40D3-B233-076D24C6B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20038" cy="647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1CC7-27F5-400B-9819-484890FE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F637-1D0C-4DE6-9BDA-854E1B653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8EC7-B263-4F46-9D23-84EDDB6E2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42559-2AC8-49AF-9BB1-D8D8C71F4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EA70-988F-4D02-9DCF-749B774AF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B028-8BCB-4F0B-9EA1-7F3770A4D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02A8-0EAC-4399-9416-E03008F97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0C9A-6659-48E5-9E23-5D3E7883B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7A17-223B-4806-8973-A0CAFC4B3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88913"/>
            <a:ext cx="8640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489700"/>
            <a:ext cx="68405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524625"/>
            <a:ext cx="1152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75EF1DC-57F5-48AD-B032-94D4B6309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88913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03" name="Line 19"/>
          <p:cNvSpPr>
            <a:spLocks noChangeShapeType="1"/>
          </p:cNvSpPr>
          <p:nvPr userDrawn="1"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FreeSe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70C0"/>
          </a:solidFill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dirty="0" smtClean="0">
                <a:latin typeface="Book Antiqua" panose="02040602050305030304" pitchFamily="18" charset="0"/>
              </a:rPr>
              <a:t>МЕЖДУНАРОДНЫЙ ОПЫТ И ЦИВИЛИЗОВАННЫЕ </a:t>
            </a:r>
            <a:r>
              <a:rPr lang="en-US" dirty="0" smtClean="0">
                <a:latin typeface="Book Antiqua" panose="02040602050305030304" pitchFamily="18" charset="0"/>
              </a:rPr>
              <a:t>GR-</a:t>
            </a:r>
            <a:r>
              <a:rPr lang="ru-RU" dirty="0" smtClean="0">
                <a:latin typeface="Book Antiqua" panose="02040602050305030304" pitchFamily="18" charset="0"/>
              </a:rPr>
              <a:t>СТРАТЕГИИ СОВРЕМЕННОГО БИЗНЕСА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085184"/>
            <a:ext cx="6019800" cy="1392560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проф. И. Ю.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Юргенс</a:t>
            </a:r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spcBef>
                <a:spcPts val="1200"/>
              </a:spcBef>
            </a:pPr>
            <a:r>
              <a:rPr lang="ru-RU" sz="2000" dirty="0" smtClean="0"/>
              <a:t>                          </a:t>
            </a: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29 ноября 2017 г.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Кафедра теории и практики взаимодействия бизнеса и власти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НИУ-ВШЭ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ЛОББИЗМ:  англосаксонская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1800" b="1" i="1" dirty="0" err="1"/>
              <a:t>Вудстокские</a:t>
            </a:r>
            <a:r>
              <a:rPr lang="ru-RU" sz="1800" b="1" i="1" dirty="0"/>
              <a:t> принципы (1990):</a:t>
            </a:r>
          </a:p>
          <a:p>
            <a:pPr marL="0" indent="0" algn="just">
              <a:buNone/>
            </a:pPr>
            <a:r>
              <a:rPr lang="ru-RU" sz="1800" dirty="0" smtClean="0"/>
              <a:t>1</a:t>
            </a:r>
            <a:r>
              <a:rPr lang="ru-RU" sz="1800" dirty="0"/>
              <a:t>. Задачи лоббирования должны учитывать общественное благо, а не только узко понимаемые интересы конкретного клиента.</a:t>
            </a:r>
          </a:p>
          <a:p>
            <a:pPr marL="0" indent="0" algn="just">
              <a:buNone/>
            </a:pPr>
            <a:r>
              <a:rPr lang="ru-RU" sz="1800" dirty="0"/>
              <a:t>2. Отношения лоббиста и клиента должны быть основаны на искренности и взаимном уважении.</a:t>
            </a:r>
          </a:p>
          <a:p>
            <a:pPr marL="0" indent="0" algn="just">
              <a:buNone/>
            </a:pPr>
            <a:r>
              <a:rPr lang="ru-RU" sz="1800" dirty="0"/>
              <a:t>3. Государственный деятель вправе рассчитывать на откровенное раскрытие информации лоббистом, включая точные и достоверные сведения о клиенте, а также о </a:t>
            </a:r>
            <a:r>
              <a:rPr lang="ru-RU" sz="1800" dirty="0" smtClean="0"/>
              <a:t>природе </a:t>
            </a:r>
            <a:r>
              <a:rPr lang="ru-RU" sz="1800" dirty="0"/>
              <a:t>и последствиях проблемы.</a:t>
            </a:r>
          </a:p>
          <a:p>
            <a:pPr marL="0" indent="0" algn="just">
              <a:buNone/>
            </a:pPr>
            <a:r>
              <a:rPr lang="ru-RU" sz="1800" dirty="0"/>
              <a:t>4. В работе с другими лидерами общественного мнения лоббист не может скрывать или искажать личность клиента или другие факты, имеющие отношение к делу.</a:t>
            </a:r>
          </a:p>
          <a:p>
            <a:pPr marL="0" indent="0">
              <a:buNone/>
            </a:pPr>
            <a:r>
              <a:rPr lang="ru-RU" sz="1800" dirty="0"/>
              <a:t>5. Лоббист должен избегать конфликта интересов.</a:t>
            </a:r>
          </a:p>
          <a:p>
            <a:pPr marL="0" indent="0">
              <a:buNone/>
            </a:pPr>
            <a:r>
              <a:rPr lang="ru-RU" sz="1800" dirty="0"/>
              <a:t>6. Некоторые действия в принципе </a:t>
            </a:r>
            <a:r>
              <a:rPr lang="ru-RU" sz="1800" dirty="0" smtClean="0"/>
              <a:t>неприемлемы </a:t>
            </a:r>
            <a:r>
              <a:rPr lang="ru-RU" sz="1800" dirty="0"/>
              <a:t>в лоббистской практике.</a:t>
            </a:r>
          </a:p>
          <a:p>
            <a:pPr marL="0" indent="0" algn="just">
              <a:buNone/>
            </a:pPr>
            <a:r>
              <a:rPr lang="ru-RU" sz="1800" dirty="0"/>
              <a:t>7. Лоббист обязан отстаивать высокие </a:t>
            </a:r>
            <a:r>
              <a:rPr lang="ru-RU" sz="1800" dirty="0" smtClean="0"/>
              <a:t>этические свойства лоббизма и в практике, </a:t>
            </a:r>
            <a:r>
              <a:rPr lang="ru-RU" sz="1800" dirty="0"/>
              <a:t>и в </a:t>
            </a:r>
            <a:r>
              <a:rPr lang="ru-RU" sz="1800" dirty="0" smtClean="0"/>
              <a:t>общественном понимании последнего.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ЛОББИЗМ:  англосаксонская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799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b="1" i="1" dirty="0" smtClean="0"/>
              <a:t>American </a:t>
            </a:r>
            <a:r>
              <a:rPr lang="ru-RU" sz="1800" b="1" i="1" dirty="0"/>
              <a:t>League of </a:t>
            </a:r>
            <a:r>
              <a:rPr lang="ru-RU" sz="1800" b="1" i="1" dirty="0" smtClean="0"/>
              <a:t>Lobbyists</a:t>
            </a:r>
            <a:endParaRPr lang="ru-RU" sz="1800" b="1" i="1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800" dirty="0" smtClean="0"/>
              <a:t>Американская лига лоббистов </a:t>
            </a:r>
            <a:r>
              <a:rPr lang="ru-RU" sz="1800" dirty="0"/>
              <a:t>—</a:t>
            </a:r>
            <a:r>
              <a:rPr lang="ru-RU" sz="1800" dirty="0" smtClean="0"/>
              <a:t> </a:t>
            </a:r>
            <a:r>
              <a:rPr lang="ru-RU" sz="1800" dirty="0"/>
              <a:t>некоммерческая </a:t>
            </a:r>
            <a:r>
              <a:rPr lang="ru-RU" sz="1800" dirty="0" smtClean="0"/>
              <a:t>ассоциация, созданная для </a:t>
            </a:r>
            <a:r>
              <a:rPr lang="ru-RU" sz="1800" dirty="0"/>
              <a:t>объединения интересов профессиональных лоббистов. В настоящее время </a:t>
            </a:r>
            <a:r>
              <a:rPr lang="ru-RU" sz="1800" dirty="0" smtClean="0"/>
              <a:t>насчитывает </a:t>
            </a:r>
            <a:r>
              <a:rPr lang="ru-RU" sz="1800" dirty="0"/>
              <a:t>около 900 членов.</a:t>
            </a:r>
          </a:p>
          <a:p>
            <a:pPr marL="0" indent="0" algn="just">
              <a:buNone/>
            </a:pPr>
            <a:r>
              <a:rPr lang="ru-RU" sz="1600" dirty="0"/>
              <a:t>Основана в 1979 году</a:t>
            </a:r>
          </a:p>
          <a:p>
            <a:pPr marL="0" indent="0" algn="just">
              <a:buNone/>
            </a:pPr>
            <a:r>
              <a:rPr lang="ru-RU" sz="1800" dirty="0"/>
              <a:t>Направления </a:t>
            </a:r>
            <a:r>
              <a:rPr lang="ru-RU" sz="1800" dirty="0" smtClean="0"/>
              <a:t>деятельности:</a:t>
            </a:r>
            <a:endParaRPr lang="ru-RU" sz="1800" dirty="0"/>
          </a:p>
          <a:p>
            <a:pPr algn="just"/>
            <a:r>
              <a:rPr lang="ru-RU" sz="1600" dirty="0" smtClean="0"/>
              <a:t>повышение </a:t>
            </a:r>
            <a:r>
              <a:rPr lang="ru-RU" sz="1600" dirty="0"/>
              <a:t>статуса профессии лоббиста через всемерное продвижение этических норм на основе разработанного Лигой </a:t>
            </a:r>
            <a:r>
              <a:rPr lang="ru-RU" sz="1600" dirty="0" smtClean="0"/>
              <a:t>этического кодекса;</a:t>
            </a:r>
            <a:endParaRPr lang="ru-RU" sz="1600" dirty="0"/>
          </a:p>
          <a:p>
            <a:pPr algn="just"/>
            <a:r>
              <a:rPr lang="ru-RU" sz="1600" dirty="0" smtClean="0"/>
              <a:t>повышение </a:t>
            </a:r>
            <a:r>
              <a:rPr lang="ru-RU" sz="1600" dirty="0"/>
              <a:t>профессионализма через профобразование на основе специальной программы (</a:t>
            </a:r>
            <a:r>
              <a:rPr lang="ru-RU" sz="1600" i="1" dirty="0"/>
              <a:t>Lobbying Certificate Program</a:t>
            </a:r>
            <a:r>
              <a:rPr lang="ru-RU" sz="1600" dirty="0"/>
              <a:t>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600" dirty="0"/>
              <a:t>Организация издает ежемесячный бюллетень, занимается </a:t>
            </a:r>
            <a:r>
              <a:rPr lang="ru-RU" sz="1600" dirty="0" smtClean="0"/>
              <a:t>продвижением идей важности и необходимости открытого участия лоббистов в </a:t>
            </a:r>
            <a:r>
              <a:rPr lang="ru-RU" sz="1600" dirty="0"/>
              <a:t>принятии государственных решений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50000"/>
            <a:ext cx="1944563" cy="18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ЛОББИЗМ:  европейская модель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4464496" cy="54006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endParaRPr lang="ru-RU" sz="800" dirty="0" smtClean="0"/>
          </a:p>
          <a:p>
            <a:pPr marL="0" indent="0" algn="r">
              <a:spcBef>
                <a:spcPts val="1200"/>
              </a:spcBef>
              <a:spcAft>
                <a:spcPts val="900"/>
              </a:spcAft>
              <a:buNone/>
            </a:pPr>
            <a:r>
              <a:rPr lang="ru-RU" sz="1500" b="1" dirty="0" smtClean="0"/>
              <a:t>1997.</a:t>
            </a:r>
            <a:r>
              <a:rPr lang="ru-RU" sz="1500" dirty="0" smtClean="0"/>
              <a:t> Создание реестра лоббистов </a:t>
            </a:r>
            <a:r>
              <a:rPr lang="ru-RU" sz="1500" dirty="0"/>
              <a:t>при </a:t>
            </a:r>
            <a:r>
              <a:rPr lang="ru-RU" sz="1500" dirty="0" smtClean="0"/>
              <a:t>Европейском парламенте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1500" b="1" dirty="0" smtClean="0"/>
              <a:t>2006.</a:t>
            </a:r>
            <a:r>
              <a:rPr lang="ru-RU" sz="1500" dirty="0" smtClean="0"/>
              <a:t> «</a:t>
            </a:r>
            <a:r>
              <a:rPr lang="ru-RU" sz="1500" dirty="0"/>
              <a:t>Европейская </a:t>
            </a:r>
            <a:r>
              <a:rPr lang="ru-RU" sz="1500" dirty="0" smtClean="0"/>
              <a:t>инициатива </a:t>
            </a:r>
            <a:r>
              <a:rPr lang="ru-RU" sz="1500" dirty="0"/>
              <a:t>по </a:t>
            </a:r>
            <a:r>
              <a:rPr lang="ru-RU" sz="1500" dirty="0" smtClean="0"/>
              <a:t>обеспечению прозрачности</a:t>
            </a:r>
            <a:r>
              <a:rPr lang="ru-RU" sz="1500" dirty="0"/>
              <a:t>» </a:t>
            </a:r>
            <a:r>
              <a:rPr lang="ru-RU" sz="1500" dirty="0" smtClean="0"/>
              <a:t>(</a:t>
            </a:r>
            <a:r>
              <a:rPr lang="en-US" sz="1500" dirty="0" smtClean="0">
                <a:solidFill>
                  <a:srgbClr val="000000"/>
                </a:solidFill>
              </a:rPr>
              <a:t>European </a:t>
            </a:r>
            <a:r>
              <a:rPr lang="en-US" sz="1500" dirty="0">
                <a:solidFill>
                  <a:srgbClr val="000000"/>
                </a:solidFill>
              </a:rPr>
              <a:t>Transparency Initiative. A Green </a:t>
            </a:r>
            <a:r>
              <a:rPr lang="en-US" sz="1500" dirty="0" smtClean="0">
                <a:solidFill>
                  <a:srgbClr val="000000"/>
                </a:solidFill>
              </a:rPr>
              <a:t>Paper</a:t>
            </a:r>
            <a:r>
              <a:rPr lang="ru-RU" sz="1500" dirty="0" smtClean="0">
                <a:solidFill>
                  <a:srgbClr val="000000"/>
                </a:solidFill>
              </a:rPr>
              <a:t>); регистрация носит</a:t>
            </a:r>
            <a:r>
              <a:rPr lang="ru-RU" sz="1500" dirty="0" smtClean="0"/>
              <a:t> </a:t>
            </a:r>
            <a:r>
              <a:rPr lang="ru-RU" sz="1500" i="1" dirty="0"/>
              <a:t>добровольно-рекомендательный характер</a:t>
            </a:r>
            <a:endParaRPr lang="ru-RU" sz="1500" i="1" dirty="0" smtClean="0"/>
          </a:p>
          <a:p>
            <a:pPr marL="0" indent="0" algn="r"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1500" b="1" dirty="0" smtClean="0"/>
              <a:t>2008.</a:t>
            </a:r>
            <a:r>
              <a:rPr lang="ru-RU" sz="1500" dirty="0" smtClean="0"/>
              <a:t> Утвержден европейский Кодекс </a:t>
            </a:r>
            <a:r>
              <a:rPr lang="ru-RU" sz="1500" dirty="0"/>
              <a:t>этического поведения </a:t>
            </a:r>
            <a:r>
              <a:rPr lang="ru-RU" sz="1500" dirty="0" smtClean="0"/>
              <a:t>лоббистов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500" b="1" dirty="0" smtClean="0"/>
              <a:t>2011.</a:t>
            </a:r>
            <a:r>
              <a:rPr lang="ru-RU" sz="1500" dirty="0" smtClean="0"/>
              <a:t> Соглашение Еврокомиссии и Европарламента о</a:t>
            </a:r>
            <a:r>
              <a:rPr lang="en-US" sz="1500" dirty="0" smtClean="0"/>
              <a:t> </a:t>
            </a:r>
            <a:r>
              <a:rPr lang="ru-RU" sz="1500" dirty="0" smtClean="0"/>
              <a:t>ведении единого реестра лоббистов (</a:t>
            </a:r>
            <a:r>
              <a:rPr lang="en-US" sz="1500" dirty="0" smtClean="0"/>
              <a:t>EU Transparency Register</a:t>
            </a:r>
            <a:r>
              <a:rPr lang="ru-RU" sz="1500" dirty="0" smtClean="0"/>
              <a:t>)</a:t>
            </a:r>
            <a:endParaRPr lang="ru-RU" sz="15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050" dirty="0" smtClean="0"/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85725" indent="180975">
              <a:lnSpc>
                <a:spcPct val="114000"/>
              </a:lnSpc>
              <a:spcAft>
                <a:spcPts val="600"/>
              </a:spcAft>
              <a:buNone/>
            </a:pPr>
            <a:endParaRPr lang="ru-RU" sz="1600" dirty="0" smtClean="0"/>
          </a:p>
          <a:p>
            <a:pPr marL="85725" indent="180975">
              <a:lnSpc>
                <a:spcPct val="114000"/>
              </a:lnSpc>
              <a:spcAft>
                <a:spcPts val="600"/>
              </a:spcAft>
              <a:buNone/>
            </a:pPr>
            <a:endParaRPr lang="ru-RU" sz="1600" dirty="0" smtClean="0"/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7950" y="6524625"/>
            <a:ext cx="1152525" cy="241300"/>
          </a:xfrm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12</a:t>
            </a:fld>
            <a:endParaRPr lang="ru-RU" dirty="0" smtClean="0"/>
          </a:p>
        </p:txBody>
      </p:sp>
      <p:pic>
        <p:nvPicPr>
          <p:cNvPr id="5" name="Рисунок 4" descr="gal_4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088740"/>
            <a:ext cx="3384376" cy="5040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49010" y="5087721"/>
            <a:ext cx="4896544" cy="756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Все </a:t>
            </a:r>
            <a:r>
              <a:rPr lang="ru-RU" sz="1400" dirty="0"/>
              <a:t>большую роль в Европе играют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GR</a:t>
            </a:r>
            <a:r>
              <a:rPr lang="ru-RU" sz="1400" dirty="0"/>
              <a:t>-ассоциации и лиги лоббистов,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которые </a:t>
            </a:r>
            <a:r>
              <a:rPr lang="ru-RU" sz="1400" dirty="0" smtClean="0"/>
              <a:t>разрабатывают профессиональные </a:t>
            </a:r>
            <a:r>
              <a:rPr lang="ru-RU" sz="1400" dirty="0"/>
              <a:t>стандарты</a:t>
            </a:r>
            <a:r>
              <a:rPr lang="ru-RU" sz="1400" kern="0" dirty="0" smtClean="0"/>
              <a:t>. </a:t>
            </a:r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b="1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ЛОББИЗМ:  европейская модель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3528" y="2494073"/>
            <a:ext cx="3167906" cy="38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1200" kern="0" dirty="0"/>
              <a:t>Зарегистрированные лоббисты должны предоставить сметы годовых расходов, связанных с их лоббистской деятельностью, </a:t>
            </a:r>
            <a:r>
              <a:rPr lang="ru-RU" sz="1200" kern="0" dirty="0" smtClean="0"/>
              <a:t>указать</a:t>
            </a:r>
            <a:r>
              <a:rPr lang="en-US" sz="1200" kern="0" dirty="0" smtClean="0"/>
              <a:t> </a:t>
            </a:r>
            <a:r>
              <a:rPr lang="ru-RU" sz="1200" kern="0" dirty="0" smtClean="0"/>
              <a:t>число </a:t>
            </a:r>
            <a:r>
              <a:rPr lang="ru-RU" sz="1200" kern="0" dirty="0"/>
              <a:t>занятых этой </a:t>
            </a:r>
            <a:r>
              <a:rPr lang="ru-RU" sz="1200" kern="0" dirty="0" smtClean="0"/>
              <a:t>работой, </a:t>
            </a:r>
            <a:r>
              <a:rPr lang="ru-RU" sz="1200" kern="0" dirty="0"/>
              <a:t>раскрыть источники финансирования в </a:t>
            </a:r>
            <a:r>
              <a:rPr lang="ru-RU" sz="1200" kern="0" dirty="0" smtClean="0"/>
              <a:t>ЕС. </a:t>
            </a:r>
            <a:r>
              <a:rPr lang="ru-RU" sz="1200" kern="0" dirty="0"/>
              <a:t>Также лоббисты обязаны предоставить подробную информацию о том, на принятие каких законопроектов в Европарламенте они оказывали влияние. </a:t>
            </a:r>
          </a:p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1200" kern="0" dirty="0"/>
              <a:t>Регулярно проводятся проверки корректности данных, вносимых в реестр. Не обновившие информацию о себе зарегистрированные лица не могут получить доступ к системе.</a:t>
            </a:r>
          </a:p>
          <a:p>
            <a:pPr marL="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ru-RU" sz="1200" kern="0" dirty="0"/>
              <a:t>Реестр находится в открытом доступе, в нем есть функция поиска.</a:t>
            </a:r>
            <a:r>
              <a:rPr lang="ru-RU" sz="1200" kern="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b="1" kern="0" dirty="0" smtClean="0">
              <a:solidFill>
                <a:srgbClr val="0070C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17" y="2780928"/>
            <a:ext cx="5112568" cy="28956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64455" y="981267"/>
            <a:ext cx="82296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sz="1800" b="1" kern="0" dirty="0" smtClean="0">
                <a:latin typeface="Arial Narrow" panose="020B0606020202030204" pitchFamily="34" charset="0"/>
              </a:rPr>
              <a:t>Реестр лоббистов ЕС</a:t>
            </a:r>
          </a:p>
          <a:p>
            <a:pPr marL="0" indent="0" algn="r"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sz="1500" kern="0" dirty="0" smtClean="0"/>
              <a:t>К октябрю </a:t>
            </a:r>
            <a:r>
              <a:rPr lang="ru-RU" sz="1500" kern="0" dirty="0"/>
              <a:t>2016 </a:t>
            </a:r>
            <a:r>
              <a:rPr lang="ru-RU" sz="1500" kern="0" dirty="0" smtClean="0"/>
              <a:t>года </a:t>
            </a:r>
            <a:r>
              <a:rPr lang="ru-RU" sz="1500" kern="0" dirty="0"/>
              <a:t>включал более 10 000 </a:t>
            </a:r>
            <a:r>
              <a:rPr lang="ru-RU" sz="1500" kern="0" dirty="0" err="1" smtClean="0"/>
              <a:t>регистрантов</a:t>
            </a:r>
            <a:r>
              <a:rPr lang="ru-RU" sz="1500" kern="0" dirty="0" smtClean="0"/>
              <a:t>, </a:t>
            </a:r>
            <a:r>
              <a:rPr lang="ru-RU" sz="1500" kern="0" dirty="0"/>
              <a:t>охватывающих все виды лоббистской деятельности, включая корпорации, </a:t>
            </a:r>
            <a:r>
              <a:rPr lang="ru-RU" sz="1500" kern="0" dirty="0" err="1"/>
              <a:t>самозанятых</a:t>
            </a:r>
            <a:r>
              <a:rPr lang="ru-RU" sz="1500" kern="0" dirty="0"/>
              <a:t> лиц, корпоративных лоббистов, торговые ассоциации, аналитические </a:t>
            </a:r>
            <a:r>
              <a:rPr lang="ru-RU" sz="1500" kern="0" dirty="0" smtClean="0"/>
              <a:t>центры</a:t>
            </a:r>
            <a:r>
              <a:rPr lang="en-US" sz="1500" kern="0" dirty="0" smtClean="0"/>
              <a:t> </a:t>
            </a:r>
            <a:r>
              <a:rPr lang="ru-RU" sz="1500" kern="0" dirty="0" smtClean="0"/>
              <a:t>и </a:t>
            </a:r>
            <a:r>
              <a:rPr lang="ru-RU" sz="1500" kern="0" dirty="0"/>
              <a:t>академические </a:t>
            </a:r>
            <a:r>
              <a:rPr lang="ru-RU" sz="1500" kern="0" dirty="0" smtClean="0"/>
              <a:t>институты. </a:t>
            </a:r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0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ЛОББИЗМ:  европейская модель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3096344" cy="5400600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endParaRPr lang="ru-RU" sz="80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dirty="0" smtClean="0"/>
              <a:t>Регистрируясь в</a:t>
            </a:r>
            <a:r>
              <a:rPr lang="en-US" sz="1600" b="1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EU Transparency Register</a:t>
            </a:r>
            <a:r>
              <a:rPr lang="ru-RU" sz="1600" b="1" dirty="0" smtClean="0"/>
              <a:t>, </a:t>
            </a:r>
            <a:r>
              <a:rPr lang="ru-RU" sz="1600" b="1" dirty="0"/>
              <a:t>лоббист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400" dirty="0"/>
              <a:t>соглашается с общественной доступностью предоставляемой им информации;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/>
              <a:t>обязуется соблюдать Кодекс поведения лоббистов;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/>
              <a:t>гарантирует полноту и достоверность предоставляемой информации;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/>
              <a:t>выражает готовность при необходимости раскрыть любые документы, касающиеся зарегистрированных лиц</a:t>
            </a:r>
            <a:r>
              <a:rPr lang="ru-RU" sz="1400" dirty="0" smtClean="0"/>
              <a:t>.</a:t>
            </a:r>
          </a:p>
          <a:p>
            <a:pPr marL="85725" indent="180975">
              <a:lnSpc>
                <a:spcPct val="114000"/>
              </a:lnSpc>
              <a:spcAft>
                <a:spcPts val="600"/>
              </a:spcAft>
              <a:buNone/>
            </a:pPr>
            <a:endParaRPr lang="ru-RU" sz="1600" dirty="0" smtClean="0"/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7950" y="6524625"/>
            <a:ext cx="1152525" cy="241300"/>
          </a:xfrm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707904" y="904009"/>
            <a:ext cx="5051251" cy="5439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300"/>
              </a:spcAft>
              <a:buFont typeface="Wingdings" pitchFamily="2" charset="2"/>
              <a:buNone/>
            </a:pPr>
            <a:endParaRPr lang="ru-RU" sz="800" kern="0" dirty="0" smtClean="0"/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kern="0" dirty="0" smtClean="0"/>
              <a:t>по </a:t>
            </a:r>
            <a:r>
              <a:rPr lang="ru-RU" sz="1600" b="1" kern="0" dirty="0"/>
              <a:t>Кодексу поведения лоббистов,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400" kern="0" dirty="0"/>
              <a:t>лоббисты обязаны раскрывать информацию о себе </a:t>
            </a:r>
            <a:r>
              <a:rPr lang="ru-RU" sz="1400" kern="0" dirty="0" smtClean="0"/>
              <a:t>и </a:t>
            </a:r>
            <a:r>
              <a:rPr lang="ru-RU" sz="1400" kern="0" dirty="0"/>
              <a:t>в некоторых </a:t>
            </a:r>
            <a:r>
              <a:rPr lang="ru-RU" sz="1400" kern="0" dirty="0" smtClean="0"/>
              <a:t>случаях </a:t>
            </a:r>
            <a:r>
              <a:rPr lang="ru-RU" sz="1400" kern="0" dirty="0"/>
              <a:t>о клиентах;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kern="0" dirty="0"/>
              <a:t>запрещается неправомерно получать информацию либо решение, в том числе при помощи давления и ненадлежащего поведения;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kern="0" dirty="0"/>
              <a:t>запрещается заявлять о наличии официальных отношений с органами ЕС в рамках взаимоотношений с третьими лицами;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kern="0" dirty="0"/>
              <a:t>запрещается склонять должностных лиц ЕС к нарушению </a:t>
            </a:r>
            <a:r>
              <a:rPr lang="ru-RU" sz="1400" kern="0" dirty="0" smtClean="0"/>
              <a:t>правил </a:t>
            </a:r>
            <a:r>
              <a:rPr lang="ru-RU" sz="1400" kern="0" dirty="0"/>
              <a:t>поведения, </a:t>
            </a:r>
            <a:r>
              <a:rPr lang="ru-RU" sz="1400" kern="0" dirty="0" smtClean="0"/>
              <a:t>применимы</a:t>
            </a:r>
            <a:r>
              <a:rPr lang="ru-RU" sz="1400" kern="0" dirty="0"/>
              <a:t>х</a:t>
            </a:r>
            <a:r>
              <a:rPr lang="ru-RU" sz="1400" kern="0" dirty="0" smtClean="0"/>
              <a:t> </a:t>
            </a:r>
            <a:r>
              <a:rPr lang="ru-RU" sz="1400" kern="0" dirty="0"/>
              <a:t>к ним;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kern="0" dirty="0"/>
              <a:t>в случае принятия на работу бывших </a:t>
            </a:r>
            <a:r>
              <a:rPr lang="ru-RU" sz="1400" kern="0" dirty="0" smtClean="0"/>
              <a:t>сотрудников органов ЕС, </a:t>
            </a:r>
            <a:r>
              <a:rPr lang="ru-RU" sz="1400" kern="0" dirty="0"/>
              <a:t>необходимо уважать требования конфиденциальности</a:t>
            </a:r>
            <a:r>
              <a:rPr lang="ru-RU" sz="1400" kern="0" dirty="0" smtClean="0"/>
              <a:t>.</a:t>
            </a:r>
            <a:endParaRPr lang="ru-RU" sz="1600" kern="0" dirty="0" smtClean="0"/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</a:pPr>
            <a:endParaRPr lang="ru-RU" sz="1050" kern="0" dirty="0" smtClean="0"/>
          </a:p>
          <a:p>
            <a:pPr marL="0" indent="0" algn="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ru-RU" sz="1400" kern="0" dirty="0" smtClean="0"/>
          </a:p>
          <a:p>
            <a:pPr marL="85725" indent="180975">
              <a:lnSpc>
                <a:spcPct val="114000"/>
              </a:lnSpc>
              <a:spcAft>
                <a:spcPts val="600"/>
              </a:spcAft>
              <a:buFont typeface="Wingdings" pitchFamily="2" charset="2"/>
              <a:buNone/>
            </a:pPr>
            <a:endParaRPr lang="ru-RU" sz="1600" kern="0" dirty="0" smtClean="0"/>
          </a:p>
          <a:p>
            <a:pPr marL="85725" indent="180975">
              <a:lnSpc>
                <a:spcPct val="114000"/>
              </a:lnSpc>
              <a:spcAft>
                <a:spcPts val="600"/>
              </a:spcAft>
              <a:buFont typeface="Wingdings" pitchFamily="2" charset="2"/>
              <a:buNone/>
            </a:pPr>
            <a:endParaRPr lang="ru-RU" sz="1600" kern="0" dirty="0" smtClean="0"/>
          </a:p>
          <a:p>
            <a:pPr>
              <a:buFont typeface="Wingdings" pitchFamily="2" charset="2"/>
              <a:buNone/>
            </a:pPr>
            <a:endParaRPr lang="ru-RU" sz="1800" kern="0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03848" y="5013176"/>
            <a:ext cx="4392488" cy="10801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latin typeface="Arial Narrow" panose="020B0606020202030204" pitchFamily="34" charset="0"/>
              </a:rPr>
              <a:t>Несоблюдение правил может привести к вынесению предупреждения либо исключению из реестра (временному или постоянному), а также, в случае необходимости, изъятию пропусков в органы ЕС</a:t>
            </a:r>
            <a:r>
              <a:rPr lang="ru-RU" sz="1500" b="1" dirty="0" smtClean="0">
                <a:latin typeface="Arial Narrow" panose="020B0606020202030204" pitchFamily="34" charset="0"/>
              </a:rPr>
              <a:t>.</a:t>
            </a:r>
            <a:endParaRPr lang="ru-RU" sz="1500" b="1" kern="0" dirty="0" smtClean="0">
              <a:latin typeface="Arial Narrow" panose="020B0606020202030204" pitchFamily="34" charset="0"/>
            </a:endParaRPr>
          </a:p>
          <a:p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ЛОББИЗМ: европейская </a:t>
            </a:r>
            <a:r>
              <a:rPr lang="ru-RU" sz="2200" dirty="0" smtClean="0"/>
              <a:t>модель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b="1" i="1" dirty="0" smtClean="0"/>
              <a:t>Лоббисты </a:t>
            </a:r>
            <a:r>
              <a:rPr lang="ru-RU" sz="1800" b="1" i="1" dirty="0"/>
              <a:t>в Брюсселе:</a:t>
            </a:r>
          </a:p>
          <a:p>
            <a:pPr marL="0" indent="0" algn="just">
              <a:buNone/>
            </a:pPr>
            <a:endParaRPr lang="ru-RU" sz="1200" dirty="0"/>
          </a:p>
          <a:p>
            <a:pPr algn="just"/>
            <a:r>
              <a:rPr lang="ru-RU" sz="1600" dirty="0" err="1"/>
              <a:t>cоюзы</a:t>
            </a:r>
            <a:r>
              <a:rPr lang="ru-RU" sz="1600" dirty="0"/>
              <a:t> промышленников и предпринимателей  Европейского  союза  и государств-членов </a:t>
            </a:r>
            <a:r>
              <a:rPr lang="ru-RU" sz="1600" dirty="0" smtClean="0"/>
              <a:t>— </a:t>
            </a:r>
            <a:r>
              <a:rPr lang="ru-RU" sz="1600" dirty="0"/>
              <a:t>около 5000 сотрудников;</a:t>
            </a:r>
          </a:p>
          <a:p>
            <a:pPr algn="just"/>
            <a:r>
              <a:rPr lang="ru-RU" sz="1600" dirty="0"/>
              <a:t>отдельные компании, имеющие собственные офисы в Брюсселе, </a:t>
            </a:r>
            <a:r>
              <a:rPr lang="ru-RU" sz="1600" dirty="0" smtClean="0"/>
              <a:t>— </a:t>
            </a:r>
            <a:r>
              <a:rPr lang="ru-RU" sz="1600" dirty="0"/>
              <a:t>около 2000 сотрудников;</a:t>
            </a:r>
          </a:p>
          <a:p>
            <a:pPr algn="just"/>
            <a:r>
              <a:rPr lang="ru-RU" sz="1600" dirty="0"/>
              <a:t>адвокатские бюро, включающие юристов, специализирующихся на праве ЕС, —</a:t>
            </a:r>
            <a:r>
              <a:rPr lang="ru-RU" sz="1600" dirty="0" smtClean="0"/>
              <a:t> </a:t>
            </a:r>
            <a:r>
              <a:rPr lang="ru-RU" sz="1600" dirty="0"/>
              <a:t>около 2500 сотрудников;</a:t>
            </a:r>
          </a:p>
          <a:p>
            <a:pPr algn="just"/>
            <a:r>
              <a:rPr lang="ru-RU" sz="1600" dirty="0"/>
              <a:t>консалтинговые агентства, занимающие вопросами взаимоотношений со  структурами  ЕС —</a:t>
            </a:r>
            <a:r>
              <a:rPr lang="ru-RU" sz="1600" dirty="0" smtClean="0"/>
              <a:t> </a:t>
            </a:r>
            <a:r>
              <a:rPr lang="ru-RU" sz="1600" dirty="0"/>
              <a:t>около 1300 сотрудников;</a:t>
            </a:r>
          </a:p>
          <a:p>
            <a:pPr algn="just"/>
            <a:r>
              <a:rPr lang="ru-RU" sz="1600" dirty="0"/>
              <a:t>европейские профсоюзы —</a:t>
            </a:r>
            <a:r>
              <a:rPr lang="ru-RU" sz="1600" dirty="0" smtClean="0"/>
              <a:t> </a:t>
            </a:r>
            <a:r>
              <a:rPr lang="ru-RU" sz="1600" dirty="0"/>
              <a:t>около 100 сотрудников;</a:t>
            </a:r>
          </a:p>
          <a:p>
            <a:pPr algn="just"/>
            <a:r>
              <a:rPr lang="ru-RU" sz="1600" dirty="0"/>
              <a:t>представители регионов и городов —</a:t>
            </a:r>
            <a:r>
              <a:rPr lang="ru-RU" sz="1600" dirty="0" smtClean="0"/>
              <a:t> </a:t>
            </a:r>
            <a:r>
              <a:rPr lang="ru-RU" sz="1600" dirty="0"/>
              <a:t>около 1500 сотрудников;</a:t>
            </a:r>
          </a:p>
          <a:p>
            <a:pPr algn="just"/>
            <a:r>
              <a:rPr lang="ru-RU" sz="1600" dirty="0"/>
              <a:t>некоммерческие организации, </a:t>
            </a:r>
            <a:r>
              <a:rPr lang="ru-RU" sz="1600" dirty="0" err="1"/>
              <a:t>работающиев</a:t>
            </a:r>
            <a:r>
              <a:rPr lang="ru-RU" sz="1600" dirty="0"/>
              <a:t> сфере охраны окружающей среды, культуры, защиты людей с ограниченными возможностями и защиты прав потребителей —</a:t>
            </a:r>
            <a:r>
              <a:rPr lang="ru-RU" sz="1600" dirty="0" smtClean="0"/>
              <a:t> </a:t>
            </a:r>
            <a:r>
              <a:rPr lang="ru-RU" sz="1600" dirty="0"/>
              <a:t>около 4000 сотрудников;</a:t>
            </a:r>
          </a:p>
          <a:p>
            <a:pPr algn="just"/>
            <a:r>
              <a:rPr lang="ru-RU" sz="1600" dirty="0"/>
              <a:t>исследовательские центры —</a:t>
            </a:r>
            <a:r>
              <a:rPr lang="ru-RU" sz="1600" dirty="0" smtClean="0"/>
              <a:t> </a:t>
            </a:r>
            <a:r>
              <a:rPr lang="ru-RU" sz="1600" dirty="0"/>
              <a:t>около 300 сотрудников.</a:t>
            </a:r>
          </a:p>
          <a:p>
            <a:pPr marL="0" indent="0" algn="just">
              <a:buNone/>
            </a:pPr>
            <a:endParaRPr lang="ru-RU" sz="1200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200" i="1" dirty="0"/>
              <a:t>по: </a:t>
            </a:r>
            <a:r>
              <a:rPr lang="ru-RU" sz="1200" dirty="0"/>
              <a:t>Д. </a:t>
            </a:r>
            <a:r>
              <a:rPr lang="ru-RU" sz="1200" dirty="0" err="1"/>
              <a:t>Добросмыслов</a:t>
            </a:r>
            <a:r>
              <a:rPr lang="ru-RU" sz="1200" dirty="0"/>
              <a:t>. Правовое регулирование лоббистской деятельности и продвижения интересов частных лиц в ЕС (2014).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ЛОББИЗМ:  европейская модель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69" y="982247"/>
            <a:ext cx="3168352" cy="2873324"/>
          </a:xfrm>
          <a:ln w="12700">
            <a:solidFill>
              <a:schemeClr val="accent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3528" y="4001206"/>
            <a:ext cx="82296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sz="1600" kern="0" dirty="0" smtClean="0"/>
              <a:t>«…Лоббистские </a:t>
            </a:r>
            <a:r>
              <a:rPr lang="ru-RU" sz="1600" kern="0" dirty="0"/>
              <a:t>реестры, равно как и нормативное регулирование лоббизма, сами по себе не гарантируют прозрачности лоббистских практик. Ни одна из скандинавских стран не имеет специального законодательства о лоббизме и не ведет специальных реестров лоббистов. Тем не менее, высокие этические стандарты, принятые в этих странах как в коммерческом, так и в государственном секторе, служат надежным ограничителем теневого </a:t>
            </a:r>
            <a:r>
              <a:rPr lang="ru-RU" sz="1600" kern="0" dirty="0" smtClean="0"/>
              <a:t>лоббизма».</a:t>
            </a:r>
            <a:endParaRPr lang="ru-RU" sz="1600" kern="0" dirty="0"/>
          </a:p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ru-RU" sz="1400" kern="0" dirty="0" smtClean="0"/>
              <a:t>«Российский </a:t>
            </a:r>
            <a:r>
              <a:rPr lang="ru-RU" sz="1400" kern="0" dirty="0"/>
              <a:t>корпоративный лоббизм в странах Европейского союза: публичные реестры </a:t>
            </a:r>
            <a:r>
              <a:rPr lang="ru-RU" sz="1400" kern="0" dirty="0" smtClean="0"/>
              <a:t>лоббистов». </a:t>
            </a:r>
            <a:r>
              <a:rPr lang="ru-RU" sz="1400" kern="0" dirty="0"/>
              <a:t>Доклад «</a:t>
            </a:r>
            <a:r>
              <a:rPr lang="ru-RU" sz="1400" kern="0" dirty="0" err="1"/>
              <a:t>Трансперенси</a:t>
            </a:r>
            <a:r>
              <a:rPr lang="ru-RU" sz="1400" kern="0" dirty="0"/>
              <a:t> Интернешнл-Россия», </a:t>
            </a:r>
            <a:r>
              <a:rPr lang="ru-RU" sz="1400" kern="0" dirty="0" smtClean="0"/>
              <a:t>2017</a:t>
            </a:r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b="1" kern="0" dirty="0" smtClean="0">
              <a:solidFill>
                <a:srgbClr val="0070C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3528" y="1412776"/>
            <a:ext cx="40324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Европейские страны </a:t>
            </a:r>
            <a:endParaRPr lang="en-US" sz="1800" b="1" kern="0" dirty="0" smtClean="0">
              <a:solidFill>
                <a:schemeClr val="accent5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sz="1800" b="1" kern="0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законодательным регулированием </a:t>
            </a:r>
            <a:endParaRPr lang="en-US" sz="1800" b="1" kern="0" dirty="0" smtClean="0">
              <a:solidFill>
                <a:schemeClr val="accent5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лоббистской </a:t>
            </a:r>
            <a:r>
              <a:rPr lang="ru-RU" sz="1800" b="1" kern="0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деятельности </a:t>
            </a:r>
            <a:endParaRPr lang="en-US" sz="1800" b="1" kern="0" dirty="0" smtClean="0">
              <a:solidFill>
                <a:schemeClr val="accent5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kern="0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800" b="1" kern="0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национальном </a:t>
            </a:r>
            <a:r>
              <a:rPr lang="ru-RU" sz="1800" b="1" kern="0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уровне</a:t>
            </a:r>
            <a:endParaRPr lang="en-US" sz="1800" b="1" kern="0" dirty="0" smtClean="0">
              <a:solidFill>
                <a:schemeClr val="accent5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7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695"/>
            <a:ext cx="3343821" cy="2017420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Виды </a:t>
            </a:r>
            <a:r>
              <a:rPr lang="en-US" sz="2200" dirty="0" smtClean="0"/>
              <a:t>GR</a:t>
            </a:r>
            <a:endParaRPr lang="ru-RU" sz="2200" dirty="0" smtClean="0"/>
          </a:p>
        </p:txBody>
      </p:sp>
      <p:sp>
        <p:nvSpPr>
          <p:cNvPr id="7" name="Пятиугольник 6"/>
          <p:cNvSpPr/>
          <p:nvPr/>
        </p:nvSpPr>
        <p:spPr>
          <a:xfrm>
            <a:off x="298078" y="3106791"/>
            <a:ext cx="2643187" cy="792088"/>
          </a:xfrm>
          <a:prstGeom prst="homePlate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GR</a:t>
            </a:r>
            <a:r>
              <a:rPr lang="ru-RU" b="1" dirty="0" smtClean="0"/>
              <a:t> по характеру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67544" y="4651940"/>
            <a:ext cx="2643187" cy="792088"/>
          </a:xfrm>
          <a:prstGeom prst="homePlate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GR</a:t>
            </a:r>
            <a:r>
              <a:rPr lang="ru-RU" b="1" dirty="0" smtClean="0"/>
              <a:t> по масштабу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987824" y="1125538"/>
            <a:ext cx="5698976" cy="4751734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институциональный (стратегический) — системная, перспективная работа</a:t>
            </a:r>
          </a:p>
          <a:p>
            <a:r>
              <a:rPr lang="ru-RU" sz="1800" dirty="0" smtClean="0"/>
              <a:t>персональный (тактический) — точечная работа «по ситуации»</a:t>
            </a:r>
          </a:p>
          <a:p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антикризисный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регулярный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корпоративный — продвижение интересов конкретного учреждения или бизнес-структуры</a:t>
            </a:r>
          </a:p>
          <a:p>
            <a:r>
              <a:rPr lang="ru-RU" sz="1800" dirty="0" smtClean="0"/>
              <a:t>отраслевой — продвижение интересов отрасли в целом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52689" y="1597084"/>
            <a:ext cx="2643187" cy="784678"/>
          </a:xfrm>
          <a:prstGeom prst="homePlate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GR</a:t>
            </a:r>
            <a:r>
              <a:rPr lang="ru-RU" b="1" dirty="0" smtClean="0"/>
              <a:t> по методам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7950" y="6524625"/>
            <a:ext cx="1152525" cy="241300"/>
          </a:xfrm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17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Технологический спектр </a:t>
            </a:r>
            <a:r>
              <a:rPr lang="en-US" sz="2200" dirty="0" smtClean="0"/>
              <a:t>GR</a:t>
            </a:r>
            <a:r>
              <a:rPr lang="ru-RU" sz="2200" dirty="0" smtClean="0"/>
              <a:t> 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36938" y="1052736"/>
            <a:ext cx="8424936" cy="3096344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1600" dirty="0" smtClean="0"/>
              <a:t>формирование первичных связей с представителями </a:t>
            </a:r>
            <a:r>
              <a:rPr lang="ru-RU" sz="1600" dirty="0" err="1" smtClean="0"/>
              <a:t>госвласти</a:t>
            </a:r>
            <a:r>
              <a:rPr lang="ru-RU" sz="1600" dirty="0" smtClean="0"/>
              <a:t>;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1600" dirty="0" smtClean="0"/>
              <a:t>вовлечение в деятельность рабочих групп и комиссий при госструктурах;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1600" dirty="0" smtClean="0"/>
              <a:t>работа с общественными организациями;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1600" dirty="0" smtClean="0"/>
              <a:t>создание позитивного имиджа в госструктурах;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1600" dirty="0" smtClean="0"/>
              <a:t>законотворческая деятельность;</a:t>
            </a:r>
          </a:p>
          <a:p>
            <a:pPr lvl="0">
              <a:lnSpc>
                <a:spcPct val="114000"/>
              </a:lnSpc>
              <a:spcAft>
                <a:spcPts val="0"/>
              </a:spcAft>
            </a:pPr>
            <a:r>
              <a:rPr lang="ru-RU" sz="1600" dirty="0" smtClean="0"/>
              <a:t>взаимодействие с госструктурами посредством участия в государственно-частном партнерстве;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1600" dirty="0" smtClean="0"/>
              <a:t>информационно-аналитическое обеспечение GR-деятельности;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ru-RU" sz="1600" dirty="0" smtClean="0"/>
              <a:t>участие в социально ориентированных проектах.</a:t>
            </a:r>
          </a:p>
          <a:p>
            <a:pPr lvl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18</a:t>
            </a:fld>
            <a:endParaRPr lang="ru-RU" dirty="0" smtClean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3187" y="3789040"/>
            <a:ext cx="3240360" cy="234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82368" y="4149080"/>
            <a:ext cx="4536504" cy="201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1400" b="1" kern="0" dirty="0" smtClean="0"/>
              <a:t>Функции </a:t>
            </a:r>
            <a:r>
              <a:rPr lang="en-US" sz="1400" b="1" kern="0" dirty="0" smtClean="0"/>
              <a:t>GR-</a:t>
            </a:r>
            <a:r>
              <a:rPr lang="ru-RU" sz="1400" b="1" kern="0" dirty="0" smtClean="0"/>
              <a:t>менеджера</a:t>
            </a:r>
            <a:r>
              <a:rPr lang="ru-RU" sz="1400" kern="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ru-RU" sz="1400" kern="0" dirty="0" smtClean="0"/>
              <a:t>формирование благоприятной атмосферы отношений с регулирующими органами;</a:t>
            </a:r>
          </a:p>
          <a:p>
            <a:pPr>
              <a:spcAft>
                <a:spcPts val="600"/>
              </a:spcAft>
            </a:pPr>
            <a:r>
              <a:rPr lang="ru-RU" sz="1400" kern="0" dirty="0" smtClean="0"/>
              <a:t>формирование благоприятного имиджа компании среди руководства органов государственной власти.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GR</a:t>
            </a:r>
            <a:r>
              <a:rPr lang="ru-RU" sz="2200" dirty="0" smtClean="0"/>
              <a:t>  в современной России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55650" y="4797152"/>
            <a:ext cx="7920038" cy="1440159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/>
              <a:t>«Укрепление вертикали» в российской экономике в</a:t>
            </a:r>
            <a:r>
              <a:rPr lang="en-US" sz="1800" dirty="0" smtClean="0"/>
              <a:t> XXI </a:t>
            </a:r>
            <a:r>
              <a:rPr lang="ru-RU" sz="1800" dirty="0" smtClean="0"/>
              <a:t>веке значительно увеличило</a:t>
            </a:r>
            <a:endParaRPr lang="en-US" sz="1800" dirty="0" smtClean="0"/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800" dirty="0" smtClean="0"/>
              <a:t>как долю рынков, сильно зависящих от </a:t>
            </a:r>
            <a:r>
              <a:rPr lang="en-US" sz="1800" dirty="0" smtClean="0"/>
              <a:t>GR</a:t>
            </a:r>
            <a:r>
              <a:rPr lang="ru-RU" sz="1800" dirty="0" smtClean="0"/>
              <a:t>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>так и долю </a:t>
            </a:r>
            <a:r>
              <a:rPr lang="en-US" sz="1800" dirty="0" smtClean="0"/>
              <a:t>GR</a:t>
            </a:r>
            <a:r>
              <a:rPr lang="ru-RU" sz="1800" dirty="0" smtClean="0"/>
              <a:t> в сравнении с </a:t>
            </a:r>
            <a:r>
              <a:rPr lang="en-US" sz="1800" dirty="0" smtClean="0"/>
              <a:t>PR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19</a:t>
            </a:fld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9512" y="946249"/>
            <a:ext cx="864096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Успех на рынке на 40% зависит от </a:t>
            </a:r>
            <a:r>
              <a:rPr lang="en-US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PR’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а, на 40% </a:t>
            </a:r>
            <a:r>
              <a:rPr lang="ru-RU" sz="1900" b="1" dirty="0">
                <a:solidFill>
                  <a:srgbClr val="0066FF"/>
                </a:solidFill>
                <a:latin typeface="Arial Narrow" panose="020B0606020202030204" pitchFamily="34" charset="0"/>
              </a:rPr>
              <a:t>— 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  </a:t>
            </a:r>
            <a:r>
              <a:rPr lang="en-US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GR’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а, и только на 20% непосредственно от менеджмента производства</a:t>
            </a:r>
          </a:p>
          <a:p>
            <a:pPr algn="r">
              <a:spcAft>
                <a:spcPts val="600"/>
              </a:spcAft>
              <a:buNone/>
            </a:pPr>
            <a:r>
              <a:rPr lang="ru-RU" sz="19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О. В. Дерипаска, 2001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1904167"/>
            <a:ext cx="3891136" cy="260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647700"/>
          </a:xfrm>
        </p:spPr>
        <p:txBody>
          <a:bodyPr/>
          <a:lstStyle/>
          <a:p>
            <a:r>
              <a:rPr lang="ru-RU" sz="2200" dirty="0"/>
              <a:t>Общественная миссия </a:t>
            </a:r>
            <a:r>
              <a:rPr lang="en-US" sz="2200" dirty="0"/>
              <a:t>GR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dirty="0" smtClean="0"/>
              <a:t>Предпринимательская активность, реализуемая в том числе во взаимодействии с государством и обществом </a:t>
            </a:r>
            <a:r>
              <a:rPr lang="ru-RU" sz="1800" b="1" dirty="0"/>
              <a:t>— </a:t>
            </a:r>
            <a:r>
              <a:rPr lang="ru-RU" sz="1800" b="1" dirty="0" smtClean="0"/>
              <a:t>один из главных моторов развития страны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ru-RU" sz="1400" dirty="0" smtClean="0"/>
              <a:t>Джек </a:t>
            </a:r>
            <a:r>
              <a:rPr lang="ru-RU" sz="1400" dirty="0" err="1" smtClean="0"/>
              <a:t>Голдстоун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«Почему </a:t>
            </a:r>
            <a:r>
              <a:rPr lang="ru-RU" sz="1400" dirty="0"/>
              <a:t>Европа? Возвышение Запада в мировой истории, </a:t>
            </a:r>
            <a:r>
              <a:rPr lang="ru-RU" sz="1400" dirty="0" smtClean="0"/>
              <a:t>1500</a:t>
            </a:r>
            <a:r>
              <a:rPr lang="ru-RU" sz="1400" dirty="0" smtClean="0">
                <a:solidFill>
                  <a:srgbClr val="000000"/>
                </a:solidFill>
              </a:rPr>
              <a:t>—</a:t>
            </a:r>
            <a:r>
              <a:rPr lang="ru-RU" sz="1400" dirty="0" smtClean="0"/>
              <a:t>1850»</a:t>
            </a:r>
            <a:endParaRPr lang="ru-RU" sz="1400" dirty="0"/>
          </a:p>
          <a:p>
            <a:pPr marL="0" indent="0" algn="just">
              <a:buNone/>
            </a:pPr>
            <a:r>
              <a:rPr lang="ru-RU" sz="1800" dirty="0" smtClean="0"/>
              <a:t>В числе </a:t>
            </a:r>
            <a:r>
              <a:rPr lang="ru-RU" sz="1800" dirty="0"/>
              <a:t>ключевых факторов, определивших лидерство Европы в Новое время — </a:t>
            </a:r>
            <a:r>
              <a:rPr lang="ru-RU" sz="1800" dirty="0" smtClean="0"/>
              <a:t>стабильная </a:t>
            </a:r>
            <a:r>
              <a:rPr lang="ru-RU" sz="1800" dirty="0"/>
              <a:t>поддержка предпринимательства и тесные социальные взаимосвязи между предпринимателями, учеными, инженерами и квалифицированными рабочими... </a:t>
            </a:r>
            <a:r>
              <a:rPr lang="ru-RU" sz="1800" dirty="0" smtClean="0"/>
              <a:t>Широко </a:t>
            </a:r>
            <a:r>
              <a:rPr lang="ru-RU" sz="1800" dirty="0"/>
              <a:t>разделяемые заинтересованность в научном </a:t>
            </a:r>
            <a:r>
              <a:rPr lang="ru-RU" sz="1800" dirty="0" smtClean="0"/>
              <a:t>прогрессе </a:t>
            </a:r>
            <a:r>
              <a:rPr lang="ru-RU" sz="1800" dirty="0"/>
              <a:t>и уверенность в экономической ценности открытий среди бизнесменов означали, что изобретатели и инженеры могли рассчитывать на поддержку своих </a:t>
            </a:r>
            <a:r>
              <a:rPr lang="ru-RU" sz="1800" dirty="0" smtClean="0"/>
              <a:t>усилий перед лицом власти… Одним из лозунгов </a:t>
            </a:r>
            <a:r>
              <a:rPr lang="ru-RU" sz="1800" dirty="0"/>
              <a:t>Великой французской революции </a:t>
            </a:r>
            <a:r>
              <a:rPr lang="ru-RU" sz="1800" dirty="0" smtClean="0"/>
              <a:t>было </a:t>
            </a:r>
            <a:r>
              <a:rPr lang="ru-RU" sz="1800" dirty="0"/>
              <a:t>создание общества «профессиональных перспектив, открытых </a:t>
            </a:r>
            <a:r>
              <a:rPr lang="ru-RU" sz="1800" dirty="0" smtClean="0"/>
              <a:t>для </a:t>
            </a:r>
            <a:r>
              <a:rPr lang="ru-RU" sz="1800" dirty="0"/>
              <a:t>талантов», вместо общества, скованного привилегиями знати.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Российский </a:t>
            </a:r>
            <a:r>
              <a:rPr lang="en-US" sz="2000" dirty="0" smtClean="0"/>
              <a:t>GR</a:t>
            </a:r>
            <a:r>
              <a:rPr lang="ru-RU" sz="2000" dirty="0" smtClean="0"/>
              <a:t> в первые годы </a:t>
            </a:r>
            <a:r>
              <a:rPr lang="en-US" sz="2000" dirty="0" smtClean="0"/>
              <a:t>XXI </a:t>
            </a:r>
            <a:r>
              <a:rPr lang="ru-RU" sz="2000" dirty="0" smtClean="0"/>
              <a:t>века: </a:t>
            </a:r>
            <a:br>
              <a:rPr lang="ru-RU" sz="2000" dirty="0" smtClean="0"/>
            </a:br>
            <a:r>
              <a:rPr lang="ru-RU" sz="2000" dirty="0" smtClean="0"/>
              <a:t>трансформируются методы, появляются новые институты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726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700" dirty="0" smtClean="0"/>
              <a:t>В</a:t>
            </a:r>
            <a:r>
              <a:rPr lang="ru-RU" sz="1700" dirty="0" smtClean="0">
                <a:solidFill>
                  <a:schemeClr val="tx1"/>
                </a:solidFill>
              </a:rPr>
              <a:t>ыход российских кампаний на мировые рынки заставляет их в своих GR-практиках опираться на международные стандарты.</a:t>
            </a:r>
            <a:endParaRPr lang="ru-RU" sz="1700" dirty="0" smtClean="0"/>
          </a:p>
          <a:p>
            <a:pPr>
              <a:spcAft>
                <a:spcPts val="600"/>
              </a:spcAft>
            </a:pPr>
            <a:r>
              <a:rPr lang="ru-RU" sz="1700" dirty="0" smtClean="0"/>
              <a:t>В</a:t>
            </a:r>
            <a:r>
              <a:rPr lang="ru-RU" sz="1700" dirty="0" smtClean="0">
                <a:solidFill>
                  <a:schemeClr val="tx1"/>
                </a:solidFill>
              </a:rPr>
              <a:t>ступление России в ВТО, задача создания общеевропейского экономического пространства заставляют государство работать над внедрением лучших международных практик взаимодействия с бизнесом.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2012</a:t>
            </a:r>
            <a:r>
              <a:rPr lang="ru-RU" sz="2000" b="1" dirty="0" smtClean="0">
                <a:solidFill>
                  <a:srgbClr val="0066FF"/>
                </a:solidFill>
              </a:rPr>
              <a:t>—</a:t>
            </a:r>
            <a:r>
              <a:rPr lang="ru-RU" sz="2000" b="1" dirty="0" smtClean="0">
                <a:solidFill>
                  <a:srgbClr val="0070C0"/>
                </a:solidFill>
              </a:rPr>
              <a:t>2013 годы в России </a:t>
            </a:r>
            <a:r>
              <a:rPr lang="ru-RU" sz="2000" b="1" dirty="0" smtClean="0">
                <a:solidFill>
                  <a:srgbClr val="0066FF"/>
                </a:solidFill>
              </a:rPr>
              <a:t>—</a:t>
            </a:r>
            <a:r>
              <a:rPr lang="ru-RU" sz="2000" b="1" dirty="0" smtClean="0">
                <a:solidFill>
                  <a:srgbClr val="0070C0"/>
                </a:solidFill>
              </a:rPr>
              <a:t> институциональный </a:t>
            </a:r>
            <a:r>
              <a:rPr lang="en-US" sz="2000" b="1" dirty="0" smtClean="0">
                <a:solidFill>
                  <a:srgbClr val="0070C0"/>
                </a:solidFill>
              </a:rPr>
              <a:t>GR</a:t>
            </a:r>
            <a:r>
              <a:rPr lang="ru-RU" sz="2000" b="1" dirty="0" smtClean="0">
                <a:solidFill>
                  <a:srgbClr val="0070C0"/>
                </a:solidFill>
              </a:rPr>
              <a:t>-прорыв</a:t>
            </a:r>
          </a:p>
          <a:p>
            <a:r>
              <a:rPr lang="ru-RU" sz="1800" dirty="0" smtClean="0"/>
              <a:t>организация системы «Открытое правительство»;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внедрение процедуры оценки регулирующего воздействия</a:t>
            </a:r>
            <a:r>
              <a:rPr lang="ru-RU" sz="1800" dirty="0" smtClean="0"/>
              <a:t>; 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обязательность общественной экспертизы при подготовке проектов нормативных правовых актов (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pPr lvl="0"/>
            <a:r>
              <a:rPr lang="ru-RU" sz="1800" dirty="0" smtClean="0"/>
              <a:t>«перезагрузка» системы общественных советов при органах исполнительной власти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введение должностей омбудсмена по правам предпринимателей на центральном и региональном уровнях.</a:t>
            </a:r>
          </a:p>
          <a:p>
            <a:pPr lvl="0">
              <a:buNone/>
            </a:pPr>
            <a:endParaRPr lang="ru-RU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6195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Модернизация экономики и улучшение </a:t>
            </a:r>
            <a:r>
              <a:rPr lang="ru-RU" sz="2000" b="1" dirty="0" err="1" smtClean="0">
                <a:solidFill>
                  <a:srgbClr val="0070C0"/>
                </a:solidFill>
              </a:rPr>
              <a:t>инвестиционно-делового</a:t>
            </a:r>
            <a:r>
              <a:rPr lang="ru-RU" sz="2000" b="1" dirty="0" smtClean="0">
                <a:solidFill>
                  <a:srgbClr val="0070C0"/>
                </a:solidFill>
              </a:rPr>
              <a:t> климата невозможны без модернизации социально-политической системы.</a:t>
            </a:r>
          </a:p>
          <a:p>
            <a:endParaRPr lang="ru-RU" sz="2000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20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7D26DC-BA1A-4E7E-9219-CBD69D3929E6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Первоочередные ориентиры модернизации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8005761" cy="4929222"/>
          </a:xfrm>
        </p:spPr>
        <p:txBody>
          <a:bodyPr/>
          <a:lstStyle/>
          <a:p>
            <a:pPr marL="476250" indent="-295275">
              <a:lnSpc>
                <a:spcPct val="90000"/>
              </a:lnSpc>
            </a:pPr>
            <a:endParaRPr lang="ru-RU" sz="2000" dirty="0"/>
          </a:p>
          <a:p>
            <a:pPr marL="476250" indent="-295275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качества институтов </a:t>
            </a:r>
          </a:p>
          <a:p>
            <a:pPr marL="447675" indent="0">
              <a:spcAft>
                <a:spcPts val="600"/>
              </a:spcAft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интенсификация уже запущенных процессов – работа по повышению позиции России в рейтинге </a:t>
            </a:r>
            <a:r>
              <a:rPr lang="en-US" sz="1600" i="1" dirty="0" smtClean="0"/>
              <a:t>D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oing </a:t>
            </a:r>
            <a:r>
              <a:rPr lang="en-US" sz="1600" i="1" dirty="0" smtClean="0"/>
              <a:t>B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usiness</a:t>
            </a:r>
            <a:r>
              <a:rPr lang="ru-RU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работа АСИ, «Открытого правительства», национальная предпринимательская инициатива, «дорожные карты», усиление роли бизнеса в диалоге с государством</a:t>
            </a: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975" indent="266700"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появление эффективных политических балансиров</a:t>
            </a:r>
          </a:p>
          <a:p>
            <a:pPr marL="180975" indent="266700">
              <a:spcAft>
                <a:spcPts val="600"/>
              </a:spcAft>
            </a:pPr>
            <a:r>
              <a:rPr lang="ru-RU" sz="2000" dirty="0" smtClean="0"/>
              <a:t>равные возможности по отстаиванию законных интересов в справедливом суде</a:t>
            </a:r>
          </a:p>
          <a:p>
            <a:pPr marL="180975" indent="266700"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четкая и окончательная спецификация прав собственности</a:t>
            </a:r>
          </a:p>
          <a:p>
            <a:pPr marL="180975" indent="266700">
              <a:spcAft>
                <a:spcPts val="600"/>
              </a:spcAft>
            </a:pPr>
            <a:r>
              <a:rPr lang="ru-RU" sz="2000" dirty="0" smtClean="0"/>
              <a:t>преодоление </a:t>
            </a:r>
            <a:r>
              <a:rPr lang="ru-RU" sz="2000" dirty="0" err="1" smtClean="0"/>
              <a:t>ассиметрии</a:t>
            </a:r>
            <a:r>
              <a:rPr lang="ru-RU" sz="2000" dirty="0" smtClean="0"/>
              <a:t> между государством и бизнесом в национальной экономике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180975" indent="266700">
              <a:buNone/>
            </a:pP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76250" indent="-476250">
              <a:lnSpc>
                <a:spcPct val="90000"/>
              </a:lnSpc>
              <a:buNone/>
            </a:pPr>
            <a:endParaRPr lang="ru-RU" sz="1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GR</a:t>
            </a:r>
            <a:r>
              <a:rPr lang="ru-RU" sz="2000" dirty="0" smtClean="0"/>
              <a:t> – мощный инструмент интегральной модернизации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90273"/>
          </a:xfrm>
        </p:spPr>
        <p:txBody>
          <a:bodyPr/>
          <a:lstStyle/>
          <a:p>
            <a:pPr indent="19050"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Задачи бизнеса: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dirty="0" smtClean="0"/>
              <a:t>поддержать периодически возникающее стремление государства к модернизации национальной экономики; 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dirty="0" smtClean="0"/>
              <a:t>оказать поддержку гражданскому обществу в его развитии. </a:t>
            </a:r>
          </a:p>
          <a:p>
            <a:pPr indent="19050">
              <a:spcAft>
                <a:spcPts val="600"/>
              </a:spcAft>
              <a:buNone/>
            </a:pPr>
            <a:r>
              <a:rPr lang="ru-RU" sz="1800" dirty="0" smtClean="0"/>
              <a:t>Бизнес должен осознать, что смысл воздействия на государственную власть не исчерпывается решением собственных конкретных проблем и урегулированием разногласий частного порядка. </a:t>
            </a:r>
          </a:p>
          <a:p>
            <a:pPr indent="19050">
              <a:spcAft>
                <a:spcPts val="600"/>
              </a:spcAft>
              <a:buNone/>
            </a:pPr>
            <a:r>
              <a:rPr lang="ru-RU" sz="1800" dirty="0" smtClean="0"/>
              <a:t>Практика GR влияет на общее состояние регулятивной среды, на выбор модели экономического роста, на государственные практики в политической и социальной сферах. </a:t>
            </a:r>
          </a:p>
          <a:p>
            <a:pPr indent="19050">
              <a:spcAft>
                <a:spcPts val="600"/>
              </a:spcAft>
              <a:buNone/>
            </a:pPr>
            <a:r>
              <a:rPr lang="ru-RU" sz="1800" dirty="0" smtClean="0"/>
              <a:t>Через каналы </a:t>
            </a:r>
            <a:r>
              <a:rPr lang="en-US" sz="1800" dirty="0" smtClean="0"/>
              <a:t>GR</a:t>
            </a:r>
            <a:r>
              <a:rPr lang="ru-RU" sz="1800" dirty="0" smtClean="0"/>
              <a:t> российский предпринимательский класс должен вносить реальный вклад в усовершенствование регулятивной среды, экономической и социальной политики государства.</a:t>
            </a:r>
          </a:p>
          <a:p>
            <a:pPr>
              <a:spcAft>
                <a:spcPts val="600"/>
              </a:spcAft>
              <a:buNone/>
            </a:pPr>
            <a:endParaRPr lang="ru-RU" sz="1800" dirty="0" smtClean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22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7D26DC-BA1A-4E7E-9219-CBD69D3929E6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Готова ли власть к переменам?</a:t>
            </a:r>
            <a:endParaRPr lang="ru-RU" sz="16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08912" cy="54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ru-RU" sz="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Сигналы извне </a:t>
            </a:r>
            <a:r>
              <a:rPr lang="ru-RU" sz="1600" dirty="0" smtClean="0"/>
              <a:t>– вступление в ВТО, последовательные председательства России в АТЭС, </a:t>
            </a:r>
            <a:r>
              <a:rPr lang="en-US" sz="1600" dirty="0" smtClean="0"/>
              <a:t>G 20</a:t>
            </a:r>
            <a:r>
              <a:rPr lang="ru-RU" sz="1600" dirty="0" smtClean="0"/>
              <a:t>, </a:t>
            </a:r>
            <a:r>
              <a:rPr lang="en-US" sz="1600" dirty="0" smtClean="0"/>
              <a:t>BRICS</a:t>
            </a:r>
            <a:r>
              <a:rPr lang="ru-RU" sz="16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Необходимы внутренние реформы, чтобы соответствовать  принятым международным обязательствам.</a:t>
            </a:r>
          </a:p>
          <a:p>
            <a:pPr marL="476250" indent="-476250">
              <a:lnSpc>
                <a:spcPct val="90000"/>
              </a:lnSpc>
              <a:buNone/>
            </a:pPr>
            <a:endParaRPr lang="ru-RU" sz="1000" dirty="0" smtClean="0"/>
          </a:p>
          <a:p>
            <a:pPr marL="476250" indent="-476250">
              <a:lnSpc>
                <a:spcPct val="90000"/>
              </a:lnSpc>
              <a:buNone/>
            </a:pPr>
            <a:r>
              <a:rPr lang="ru-RU" sz="1600" b="1" dirty="0" smtClean="0"/>
              <a:t>Из решений </a:t>
            </a:r>
            <a:r>
              <a:rPr lang="en-US" sz="1600" b="1" dirty="0" smtClean="0"/>
              <a:t>G 20</a:t>
            </a:r>
            <a:r>
              <a:rPr lang="ru-RU" sz="1600" b="1" dirty="0" smtClean="0"/>
              <a:t>: </a:t>
            </a:r>
          </a:p>
          <a:p>
            <a:pPr marL="361950" indent="-276225">
              <a:lnSpc>
                <a:spcPct val="90000"/>
              </a:lnSpc>
              <a:buFont typeface="Wingdings" pitchFamily="2" charset="2"/>
              <a:buChar char="q"/>
            </a:pPr>
            <a:r>
              <a:rPr lang="ru-RU" sz="1500" i="1" dirty="0" smtClean="0"/>
              <a:t>поиск источников финансирования долгосрочных инвестиций, </a:t>
            </a:r>
          </a:p>
          <a:p>
            <a:pPr marL="361950" indent="-276225">
              <a:lnSpc>
                <a:spcPct val="90000"/>
              </a:lnSpc>
              <a:buFont typeface="Wingdings" pitchFamily="2" charset="2"/>
              <a:buChar char="q"/>
            </a:pPr>
            <a:r>
              <a:rPr lang="ru-RU" sz="1500" i="1" dirty="0" smtClean="0"/>
              <a:t>улучшение условий ведения бизнеса, </a:t>
            </a:r>
          </a:p>
          <a:p>
            <a:pPr marL="542925" indent="-9525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500" i="1" dirty="0" smtClean="0"/>
              <a:t>расширение возможностей МСП по доступу к долгосрочному финансированию, </a:t>
            </a:r>
          </a:p>
          <a:p>
            <a:pPr marL="542925" indent="-9525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500" i="1" dirty="0" smtClean="0"/>
              <a:t>приведение законодательства в соответствие международному стандарту автоматического обмена налоговой информацией (к 2015 году), </a:t>
            </a:r>
          </a:p>
          <a:p>
            <a:pPr marL="542925" indent="-9525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500" i="1" dirty="0" smtClean="0"/>
              <a:t>борьба с оффшорами и размыванием налогооблагаемой базы, </a:t>
            </a:r>
          </a:p>
          <a:p>
            <a:pPr marL="542925" indent="-9525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500" i="1" dirty="0" smtClean="0"/>
              <a:t>повышение доверия и </a:t>
            </a:r>
            <a:r>
              <a:rPr lang="ru-RU" sz="1500" i="1" dirty="0" err="1" smtClean="0"/>
              <a:t>транспарентности</a:t>
            </a:r>
            <a:r>
              <a:rPr lang="ru-RU" sz="1500" i="1" dirty="0" smtClean="0"/>
              <a:t> (государство и бизнес), </a:t>
            </a:r>
          </a:p>
          <a:p>
            <a:pPr marL="542925" indent="-9525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500" i="1" dirty="0" smtClean="0"/>
              <a:t>борьба с коррупцией; </a:t>
            </a:r>
          </a:p>
          <a:p>
            <a:pPr marL="361950" indent="-276225">
              <a:lnSpc>
                <a:spcPct val="90000"/>
              </a:lnSpc>
              <a:buFont typeface="Wingdings" pitchFamily="2" charset="2"/>
              <a:buChar char="q"/>
            </a:pPr>
            <a:r>
              <a:rPr lang="ru-RU" sz="1500" i="1" dirty="0" err="1" smtClean="0"/>
              <a:t>институционализирован</a:t>
            </a:r>
            <a:r>
              <a:rPr lang="ru-RU" sz="1500" i="1" dirty="0" smtClean="0"/>
              <a:t> </a:t>
            </a:r>
            <a:r>
              <a:rPr lang="en-US" sz="1500" i="1" dirty="0" smtClean="0"/>
              <a:t>outreach</a:t>
            </a:r>
            <a:r>
              <a:rPr lang="ru-RU" sz="1500" i="1" dirty="0" smtClean="0"/>
              <a:t>-диалог с внешними </a:t>
            </a:r>
            <a:r>
              <a:rPr lang="ru-RU" sz="1500" i="1" dirty="0" err="1" smtClean="0"/>
              <a:t>стейкхолдерами</a:t>
            </a:r>
            <a:r>
              <a:rPr lang="ru-RU" sz="1500" i="1" dirty="0" smtClean="0"/>
              <a:t> (</a:t>
            </a:r>
            <a:r>
              <a:rPr lang="en-US" sz="1500" i="1" dirty="0" smtClean="0"/>
              <a:t>Think</a:t>
            </a:r>
            <a:r>
              <a:rPr lang="ru-RU" sz="1500" i="1" dirty="0" smtClean="0"/>
              <a:t>20, </a:t>
            </a:r>
            <a:r>
              <a:rPr lang="en-US" sz="1500" i="1" dirty="0" smtClean="0"/>
              <a:t>Business</a:t>
            </a:r>
            <a:r>
              <a:rPr lang="ru-RU" sz="1500" i="1" dirty="0" smtClean="0"/>
              <a:t>20, </a:t>
            </a:r>
            <a:r>
              <a:rPr lang="en-US" sz="1500" i="1" dirty="0" smtClean="0"/>
              <a:t>Civil</a:t>
            </a:r>
            <a:r>
              <a:rPr lang="ru-RU" sz="1500" i="1" dirty="0" smtClean="0"/>
              <a:t>20, </a:t>
            </a:r>
            <a:r>
              <a:rPr lang="en-US" sz="1500" i="1" dirty="0" err="1" smtClean="0"/>
              <a:t>Labour</a:t>
            </a:r>
            <a:r>
              <a:rPr lang="ru-RU" sz="1500" i="1" dirty="0" smtClean="0"/>
              <a:t>20, </a:t>
            </a:r>
            <a:r>
              <a:rPr lang="en-US" sz="1500" i="1" dirty="0" smtClean="0"/>
              <a:t>Youth</a:t>
            </a:r>
            <a:r>
              <a:rPr lang="ru-RU" sz="1500" i="1" dirty="0" smtClean="0"/>
              <a:t>20); </a:t>
            </a:r>
          </a:p>
          <a:p>
            <a:pPr marL="361950" indent="-276225">
              <a:lnSpc>
                <a:spcPct val="90000"/>
              </a:lnSpc>
              <a:buFont typeface="Wingdings" pitchFamily="2" charset="2"/>
              <a:buChar char="q"/>
            </a:pPr>
            <a:r>
              <a:rPr lang="ru-RU" sz="1500" i="1" dirty="0" smtClean="0"/>
              <a:t>существует и совершенствуется механизм мониторинга и взаимной оценки выполнения обязательств</a:t>
            </a:r>
            <a:r>
              <a:rPr lang="ru-RU" sz="1400" i="1" dirty="0" smtClean="0"/>
              <a:t>.</a:t>
            </a:r>
            <a:endParaRPr lang="en-US" sz="1400" dirty="0" smtClean="0"/>
          </a:p>
          <a:p>
            <a:pPr marL="476250" indent="-476250">
              <a:lnSpc>
                <a:spcPct val="9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Внутренние сигналы </a:t>
            </a:r>
            <a:r>
              <a:rPr lang="ru-RU" sz="1600" dirty="0" smtClean="0"/>
              <a:t>– работа АСИ, «Открытого правительства» и т.п.;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600" dirty="0" smtClean="0"/>
              <a:t>«история успеха» на местах (Татарстан, Калуга, Ульяновск) и др.</a:t>
            </a:r>
          </a:p>
          <a:p>
            <a:pPr marL="0" indent="0">
              <a:lnSpc>
                <a:spcPct val="90000"/>
              </a:lnSpc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784530" cy="908719"/>
          </a:xfrm>
        </p:spPr>
        <p:txBody>
          <a:bodyPr/>
          <a:lstStyle/>
          <a:p>
            <a:r>
              <a:rPr lang="ru-RU" sz="2000" dirty="0" smtClean="0"/>
              <a:t>Воздействие государства на бизнес в условиях замедления роста, стагнации и рецессии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2878" y="1268760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Стремление увеличить ответственность участников рынка за его развитие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361950" lvl="0" indent="-3619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Стремление усилить контроль за участниками рынка, очистить рынок от «слабых и убогих»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361950" lvl="0" indent="-3619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Стремление «сэкономить» на рынке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20" y="2268673"/>
            <a:ext cx="3639846" cy="290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GR</a:t>
            </a:r>
            <a:r>
              <a:rPr lang="ru-RU" sz="2000" dirty="0" smtClean="0"/>
              <a:t> в условиях кризиса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472608"/>
          </a:xfrm>
          <a:prstGeom prst="roundRect">
            <a:avLst/>
          </a:prstGeom>
        </p:spPr>
        <p:txBody>
          <a:bodyPr/>
          <a:lstStyle/>
          <a:p>
            <a:pPr marL="144000" indent="0">
              <a:buNone/>
            </a:pPr>
            <a:endParaRPr lang="ru-RU" sz="300" dirty="0" smtClean="0"/>
          </a:p>
          <a:p>
            <a:pPr marL="144000" indent="0" algn="ctr">
              <a:buNone/>
            </a:pPr>
            <a:r>
              <a:rPr lang="ru-RU" sz="1800" dirty="0" smtClean="0"/>
              <a:t>Замедление роста сокращает прежние возможности для развития, но даёт рынку новые возможности быть услышанным.</a:t>
            </a:r>
          </a:p>
          <a:p>
            <a:pPr algn="r">
              <a:spcBef>
                <a:spcPts val="800"/>
              </a:spcBef>
              <a:buNone/>
            </a:pPr>
            <a:r>
              <a:rPr lang="ru-RU" sz="2000" dirty="0" smtClean="0"/>
              <a:t>     </a:t>
            </a:r>
            <a:r>
              <a:rPr lang="ru-RU" sz="1800" dirty="0" smtClean="0"/>
              <a:t>Все перечисленные устремления государства могут быть использованы во благо рынка и его участников, если не приобретут патологических свойств.</a:t>
            </a:r>
          </a:p>
          <a:p>
            <a:pPr marL="0" indent="36195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36195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25</a:t>
            </a:fld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51520" y="3312279"/>
            <a:ext cx="8373616" cy="1368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None/>
            </a:pPr>
            <a:endParaRPr lang="ru-RU" sz="100" b="1" dirty="0" smtClean="0"/>
          </a:p>
          <a:p>
            <a:pPr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000" b="1" dirty="0" smtClean="0"/>
              <a:t>В условиях кризиса одна из главных задач бизнес-ассоциаций   и других представителей рынка в диалоге с государством — поддержание рациональности оценок и действий. </a:t>
            </a:r>
          </a:p>
          <a:p>
            <a:pPr indent="361950">
              <a:buNone/>
            </a:pPr>
            <a:r>
              <a:rPr lang="ru-RU" dirty="0" smtClean="0"/>
              <a:t>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86916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Успех экономической политики в проблемных условиях напрямую определяется тем, насколько государство и бизнес осознают общность интересов в определении стратегии развития и готовы их совместно отстаивать.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93" y="188640"/>
            <a:ext cx="7920038" cy="647700"/>
          </a:xfrm>
        </p:spPr>
        <p:txBody>
          <a:bodyPr/>
          <a:lstStyle/>
          <a:p>
            <a:r>
              <a:rPr lang="ru-RU" sz="2200" dirty="0" smtClean="0"/>
              <a:t>Общественная миссия </a:t>
            </a:r>
            <a:r>
              <a:rPr lang="en-US" sz="2200" dirty="0" smtClean="0"/>
              <a:t>GR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Из Социальной хартии российского бизнеса (2007, РСПП</a:t>
            </a:r>
            <a:r>
              <a:rPr lang="ru-RU" sz="1800" b="1" dirty="0" smtClean="0"/>
              <a:t>):</a:t>
            </a:r>
            <a:endParaRPr lang="ru-RU" sz="1800" b="1" dirty="0"/>
          </a:p>
          <a:p>
            <a:pPr marL="0" indent="0">
              <a:buNone/>
            </a:pPr>
            <a:r>
              <a:rPr lang="ru-RU" sz="1700" dirty="0" smtClean="0"/>
              <a:t>…Представители </a:t>
            </a:r>
            <a:r>
              <a:rPr lang="ru-RU" sz="1700" dirty="0"/>
              <a:t>делового сообщества Российской Федерации,</a:t>
            </a:r>
          </a:p>
          <a:p>
            <a:pPr marL="360000" indent="0">
              <a:buNone/>
            </a:pPr>
            <a:r>
              <a:rPr lang="ru-RU" sz="1700" dirty="0" smtClean="0"/>
              <a:t>понимая </a:t>
            </a:r>
            <a:r>
              <a:rPr lang="ru-RU" sz="1700" dirty="0"/>
              <a:t>и принимая свою долю ответственности за судьбу России,</a:t>
            </a:r>
          </a:p>
          <a:p>
            <a:pPr marL="360000" indent="0">
              <a:buNone/>
            </a:pPr>
            <a:r>
              <a:rPr lang="ru-RU" sz="1700" dirty="0"/>
              <a:t>считая, что успешное развитие предпринимательской деятельности невозможно без устойчивого развития общества и неотделимо от него,</a:t>
            </a:r>
          </a:p>
          <a:p>
            <a:pPr marL="360000" indent="0">
              <a:buNone/>
            </a:pPr>
            <a:r>
              <a:rPr lang="ru-RU" sz="1700" dirty="0"/>
              <a:t>содействуя успехами своей предпринимательской деятельности увеличению общественного богатства и социальному прогрессу,</a:t>
            </a:r>
          </a:p>
          <a:p>
            <a:pPr marL="0" indent="0">
              <a:buNone/>
            </a:pPr>
            <a:r>
              <a:rPr lang="ru-RU" sz="1700" dirty="0"/>
              <a:t>заключили Хартию об основополагающих принципах ответственного ведения </a:t>
            </a:r>
            <a:r>
              <a:rPr lang="ru-RU" sz="1700" dirty="0" smtClean="0"/>
              <a:t>бизнеса…</a:t>
            </a:r>
            <a:endParaRPr lang="ru-RU" sz="1700" dirty="0"/>
          </a:p>
          <a:p>
            <a:pPr marL="0" indent="0" algn="just">
              <a:buNone/>
            </a:pPr>
            <a:r>
              <a:rPr lang="ru-RU" sz="1700" dirty="0"/>
              <a:t>Мы ясно понимаем свою экономическую и социальную роль и возлагаем на </a:t>
            </a:r>
            <a:r>
              <a:rPr lang="ru-RU" sz="1700" dirty="0" smtClean="0"/>
              <a:t>себя ответственность</a:t>
            </a:r>
            <a:r>
              <a:rPr lang="ru-RU" sz="1700" dirty="0"/>
              <a:t>, в пределах которой мы отвечаем за последствия наших решений и действий.</a:t>
            </a:r>
          </a:p>
          <a:p>
            <a:pPr marL="0" indent="0" algn="just">
              <a:buNone/>
            </a:pPr>
            <a:r>
              <a:rPr lang="ru-RU" sz="1700" dirty="0"/>
              <a:t>Мы стремимся к тому, чтобы наша деятельность была открытой и прозрачной.</a:t>
            </a:r>
          </a:p>
          <a:p>
            <a:pPr marL="0" indent="0" algn="just">
              <a:buNone/>
            </a:pPr>
            <a:r>
              <a:rPr lang="ru-RU" sz="1700" dirty="0"/>
              <a:t>Мы способствуем формированию солидарной ответственности государства, бизнеса и </a:t>
            </a:r>
            <a:r>
              <a:rPr lang="ru-RU" sz="1700" dirty="0" smtClean="0"/>
              <a:t>гражданина, в основе которой </a:t>
            </a:r>
            <a:r>
              <a:rPr lang="ru-RU" sz="1600" dirty="0" smtClean="0"/>
              <a:t>—</a:t>
            </a:r>
            <a:r>
              <a:rPr lang="ru-RU" sz="1700" dirty="0" smtClean="0"/>
              <a:t> </a:t>
            </a:r>
            <a:r>
              <a:rPr lang="ru-RU" sz="1700" dirty="0"/>
              <a:t>демократия, соблюдение гражданских прав и </a:t>
            </a:r>
            <a:r>
              <a:rPr lang="ru-RU" sz="1700" dirty="0" smtClean="0"/>
              <a:t>свобод</a:t>
            </a:r>
            <a:r>
              <a:rPr lang="ru-RU" sz="1700" dirty="0"/>
              <a:t>, включая право частной собственности, равенство возможностей, уважение человеческого достоинства и приоритет </a:t>
            </a:r>
            <a:r>
              <a:rPr lang="ru-RU" sz="1700" dirty="0" smtClean="0"/>
              <a:t>закона».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ЛОББИЗМ:  государственное регулирование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73759" y="1171821"/>
            <a:ext cx="8229600" cy="230425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dirty="0" smtClean="0"/>
              <a:t>      </a:t>
            </a:r>
          </a:p>
          <a:p>
            <a:pPr>
              <a:buNone/>
            </a:pPr>
            <a:r>
              <a:rPr lang="ru-RU" sz="1800" dirty="0" smtClean="0"/>
              <a:t>      …Под лоббистом понимается лицо, которое за плату от своего имени или от имени и в интересах любого физического лица или организации взаимодействует с должностными лицами в попытках повлиять на принятие государственных решений. </a:t>
            </a:r>
          </a:p>
          <a:p>
            <a:pPr algn="r">
              <a:spcBef>
                <a:spcPts val="600"/>
              </a:spcBef>
              <a:buNone/>
            </a:pPr>
            <a:r>
              <a:rPr lang="ru-RU" sz="1600" dirty="0" smtClean="0">
                <a:latin typeface="Arial Narrow" panose="020B0606020202030204" pitchFamily="34" charset="0"/>
              </a:rPr>
              <a:t>Закон о регистрации лоббистов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(</a:t>
            </a:r>
            <a:r>
              <a:rPr lang="en-US" sz="1600" dirty="0" smtClean="0">
                <a:latin typeface="Arial Narrow" panose="020B0606020202030204" pitchFamily="34" charset="0"/>
              </a:rPr>
              <a:t>Lobbyists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Registration </a:t>
            </a:r>
            <a:r>
              <a:rPr lang="en-US" sz="1600" dirty="0" smtClean="0">
                <a:latin typeface="Arial Narrow" panose="020B0606020202030204" pitchFamily="34" charset="0"/>
              </a:rPr>
              <a:t>Act</a:t>
            </a:r>
            <a:r>
              <a:rPr lang="ru-RU" sz="1600" dirty="0" smtClean="0">
                <a:latin typeface="Arial Narrow" panose="020B0606020202030204" pitchFamily="34" charset="0"/>
              </a:rPr>
              <a:t>),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600" dirty="0" smtClean="0">
                <a:latin typeface="Arial Narrow" panose="020B0606020202030204" pitchFamily="34" charset="0"/>
              </a:rPr>
              <a:t>Канада, 1988 г.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7950" y="6524625"/>
            <a:ext cx="1152525" cy="241300"/>
          </a:xfrm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933056"/>
            <a:ext cx="432048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Два типа лоббистов:</a:t>
            </a:r>
            <a:endParaRPr lang="en-US" sz="1600" dirty="0" smtClean="0"/>
          </a:p>
          <a:p>
            <a:endParaRPr lang="ru-RU" sz="600" dirty="0" smtClean="0"/>
          </a:p>
          <a:p>
            <a:pPr marL="285750" indent="-285750" algn="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spc="50" dirty="0" smtClean="0"/>
              <a:t>лоббисты-консультанты</a:t>
            </a:r>
            <a:r>
              <a:rPr lang="en-US" sz="1600" spc="50" dirty="0" smtClean="0"/>
              <a:t> </a:t>
            </a:r>
            <a:r>
              <a:rPr lang="ru-RU" sz="1600" spc="50" dirty="0" smtClean="0"/>
              <a:t>(</a:t>
            </a:r>
            <a:r>
              <a:rPr lang="en-US" sz="1600" spc="50" dirty="0" smtClean="0"/>
              <a:t>consultant lobbyists)</a:t>
            </a:r>
            <a:r>
              <a:rPr lang="ru-RU" sz="1600" spc="50" dirty="0" smtClean="0"/>
              <a:t>, работающие</a:t>
            </a:r>
            <a:r>
              <a:rPr lang="ru-RU" sz="1600" dirty="0" smtClean="0"/>
              <a:t> </a:t>
            </a:r>
            <a:r>
              <a:rPr lang="ru-RU" sz="1600" spc="50" dirty="0" smtClean="0"/>
              <a:t>индивидуально;</a:t>
            </a:r>
            <a:endParaRPr lang="en-US" sz="1600" spc="5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600" b="1" dirty="0" smtClean="0"/>
              <a:t>лоббисты-сотрудники корпораций </a:t>
            </a:r>
            <a:r>
              <a:rPr lang="ru-RU" sz="1600" dirty="0" smtClean="0"/>
              <a:t>(</a:t>
            </a:r>
            <a:r>
              <a:rPr lang="en-US" sz="1600" dirty="0" smtClean="0"/>
              <a:t>in</a:t>
            </a:r>
            <a:r>
              <a:rPr lang="ru-RU" sz="1600" dirty="0" smtClean="0"/>
              <a:t>-</a:t>
            </a:r>
            <a:r>
              <a:rPr lang="en-US" sz="1600" dirty="0" smtClean="0"/>
              <a:t>house lobbyists</a:t>
            </a:r>
            <a:r>
              <a:rPr lang="ru-RU" sz="1600" dirty="0" smtClean="0"/>
              <a:t>) из </a:t>
            </a:r>
            <a:r>
              <a:rPr lang="en-US" sz="1600" dirty="0" smtClean="0"/>
              <a:t>PR </a:t>
            </a:r>
            <a:r>
              <a:rPr lang="ru-RU" sz="1600" dirty="0" smtClean="0"/>
              <a:t>или </a:t>
            </a:r>
            <a:r>
              <a:rPr lang="en-US" sz="1600" dirty="0" smtClean="0"/>
              <a:t>GR</a:t>
            </a:r>
            <a:r>
              <a:rPr lang="ru-RU" sz="1600" dirty="0" smtClean="0"/>
              <a:t>-</a:t>
            </a:r>
            <a:r>
              <a:rPr lang="ru-RU" sz="1600" spc="50" dirty="0" smtClean="0"/>
              <a:t>подразделений.</a:t>
            </a:r>
            <a:endParaRPr lang="ru-RU" sz="1600" spc="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1285"/>
            <a:ext cx="4435502" cy="2426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13" y="1528649"/>
            <a:ext cx="2304256" cy="768086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ЛОББИЗМ:  государственное регулирование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40548" y="963834"/>
            <a:ext cx="8229600" cy="491237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endParaRPr lang="ru-RU" sz="100" b="1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b="1" dirty="0" smtClean="0"/>
              <a:t>Две модели регулирования лоббизма</a:t>
            </a:r>
            <a:r>
              <a:rPr lang="ru-RU" sz="18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9972" y="1545591"/>
            <a:ext cx="53755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Лоббисты обязаны регистрироваться в </a:t>
            </a:r>
            <a:r>
              <a:rPr lang="ru-RU" sz="1700" dirty="0" err="1" smtClean="0"/>
              <a:t>госсреестре</a:t>
            </a:r>
            <a:endParaRPr lang="ru-RU" sz="17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50939" y="1591679"/>
            <a:ext cx="2643187" cy="516515"/>
          </a:xfrm>
          <a:prstGeom prst="homePlate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Англосаксонская</a:t>
            </a:r>
            <a:endParaRPr lang="ru-RU" b="1" i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40548" y="2305471"/>
            <a:ext cx="2643187" cy="552061"/>
          </a:xfrm>
          <a:prstGeom prst="homePlate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Континентальная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87156" y="2287530"/>
            <a:ext cx="5282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Регистрация лоббистов носит добровольный характер, но дает некоторые преференции </a:t>
            </a:r>
            <a:endParaRPr lang="ru-RU" sz="1700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7950" y="6524625"/>
            <a:ext cx="1152525" cy="241300"/>
          </a:xfrm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50939" y="3356992"/>
            <a:ext cx="8229600" cy="2800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ru-RU" sz="100" kern="0" dirty="0" smtClean="0"/>
              <a:t>   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z="1600" b="1" kern="0" dirty="0" smtClean="0"/>
              <a:t>Принципы </a:t>
            </a:r>
            <a:r>
              <a:rPr lang="ru-RU" sz="1600" b="1" kern="0" dirty="0"/>
              <a:t>взаимоотношений органов ЕС и лоббистов</a:t>
            </a:r>
            <a:endParaRPr lang="ru-RU" sz="1800" b="1" kern="0" dirty="0"/>
          </a:p>
          <a:p>
            <a:pPr>
              <a:buFont typeface="+mj-lt"/>
              <a:buAutoNum type="arabicPeriod"/>
            </a:pPr>
            <a:r>
              <a:rPr lang="ru-RU" sz="1400" b="1" kern="0" dirty="0" smtClean="0"/>
              <a:t>Участие</a:t>
            </a:r>
            <a:r>
              <a:rPr lang="ru-RU" sz="1400" kern="0" dirty="0" smtClean="0"/>
              <a:t>: </a:t>
            </a:r>
            <a:r>
              <a:rPr lang="ru-RU" sz="1400" i="1" kern="0" dirty="0" smtClean="0"/>
              <a:t>качество </a:t>
            </a:r>
            <a:r>
              <a:rPr lang="ru-RU" sz="1400" i="1" kern="0" dirty="0"/>
              <a:t>решений органов ЕС зависит от уровня участия общественности на всем протяжении, от идеи до </a:t>
            </a:r>
            <a:r>
              <a:rPr lang="ru-RU" sz="1400" i="1" kern="0" dirty="0" smtClean="0"/>
              <a:t>внедрения</a:t>
            </a:r>
            <a:r>
              <a:rPr lang="ru-RU" sz="1400" kern="0" dirty="0" smtClean="0"/>
              <a:t>;</a:t>
            </a:r>
            <a:endParaRPr lang="ru-RU" sz="1400" kern="0" dirty="0"/>
          </a:p>
          <a:p>
            <a:pPr>
              <a:buFont typeface="+mj-lt"/>
              <a:buAutoNum type="arabicPeriod"/>
            </a:pPr>
            <a:r>
              <a:rPr lang="ru-RU" sz="1400" b="1" kern="0" dirty="0" smtClean="0"/>
              <a:t>Открытость </a:t>
            </a:r>
            <a:r>
              <a:rPr lang="ru-RU" sz="1400" b="1" kern="0" dirty="0"/>
              <a:t>и </a:t>
            </a:r>
            <a:r>
              <a:rPr lang="ru-RU" sz="1400" b="1" kern="0" dirty="0" smtClean="0"/>
              <a:t>подотчётность</a:t>
            </a:r>
            <a:r>
              <a:rPr lang="ru-RU" sz="1400" kern="0" dirty="0" smtClean="0"/>
              <a:t>: </a:t>
            </a:r>
            <a:r>
              <a:rPr lang="ru-RU" sz="1400" i="1" kern="0" dirty="0" smtClean="0"/>
              <a:t>институты </a:t>
            </a:r>
            <a:r>
              <a:rPr lang="ru-RU" sz="1400" i="1" kern="0" dirty="0"/>
              <a:t>ЕС должны быть открыты и </a:t>
            </a:r>
            <a:r>
              <a:rPr lang="ru-RU" sz="1400" i="1" kern="0" dirty="0" smtClean="0"/>
              <a:t>подотчётны </a:t>
            </a:r>
            <a:r>
              <a:rPr lang="ru-RU" sz="1400" i="1" kern="0" dirty="0"/>
              <a:t>для поддержания высокого уровня </a:t>
            </a:r>
            <a:r>
              <a:rPr lang="ru-RU" sz="1400" i="1" kern="0" dirty="0" smtClean="0"/>
              <a:t>доверия</a:t>
            </a:r>
            <a:r>
              <a:rPr lang="ru-RU" sz="1400" kern="0" dirty="0" smtClean="0"/>
              <a:t>;</a:t>
            </a:r>
            <a:endParaRPr lang="ru-RU" sz="1400" kern="0" dirty="0"/>
          </a:p>
          <a:p>
            <a:pPr>
              <a:buFont typeface="+mj-lt"/>
              <a:buAutoNum type="arabicPeriod"/>
            </a:pPr>
            <a:r>
              <a:rPr lang="ru-RU" sz="1400" b="1" kern="0" dirty="0" smtClean="0"/>
              <a:t>Эффективность</a:t>
            </a:r>
            <a:r>
              <a:rPr lang="ru-RU" sz="1400" kern="0" dirty="0" smtClean="0"/>
              <a:t>: </a:t>
            </a:r>
            <a:r>
              <a:rPr lang="ru-RU" sz="1400" i="1" kern="0" dirty="0" smtClean="0"/>
              <a:t>политика </a:t>
            </a:r>
            <a:r>
              <a:rPr lang="ru-RU" sz="1400" i="1" kern="0" dirty="0"/>
              <a:t>должна быть ориентирована на эффективность и </a:t>
            </a:r>
            <a:r>
              <a:rPr lang="ru-RU" sz="1400" i="1" kern="0" dirty="0" smtClean="0"/>
              <a:t>своевременность</a:t>
            </a:r>
            <a:r>
              <a:rPr lang="ru-RU" sz="1400" kern="0" dirty="0" smtClean="0"/>
              <a:t>;</a:t>
            </a:r>
            <a:endParaRPr lang="ru-RU" sz="1400" kern="0" dirty="0"/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400" b="1" kern="0" dirty="0" smtClean="0"/>
              <a:t>Последовательность</a:t>
            </a:r>
            <a:r>
              <a:rPr lang="ru-RU" sz="1400" kern="0" dirty="0" smtClean="0"/>
              <a:t>:</a:t>
            </a:r>
            <a:r>
              <a:rPr lang="ru-RU" sz="1000" kern="0" dirty="0" smtClean="0"/>
              <a:t> </a:t>
            </a:r>
            <a:r>
              <a:rPr lang="ru-RU" sz="1400" i="1" kern="0" dirty="0" smtClean="0"/>
              <a:t>действия</a:t>
            </a:r>
            <a:r>
              <a:rPr lang="ru-RU" sz="1050" i="1" kern="0" dirty="0" smtClean="0"/>
              <a:t> </a:t>
            </a:r>
            <a:r>
              <a:rPr lang="ru-RU" sz="1400" i="1" kern="0" dirty="0" smtClean="0"/>
              <a:t>органов</a:t>
            </a:r>
            <a:r>
              <a:rPr lang="ru-RU" sz="1000" i="1" kern="0" dirty="0" smtClean="0"/>
              <a:t> </a:t>
            </a:r>
            <a:r>
              <a:rPr lang="ru-RU" sz="1400" i="1" kern="0" dirty="0" smtClean="0"/>
              <a:t>ЕС</a:t>
            </a:r>
            <a:r>
              <a:rPr lang="ru-RU" sz="1000" i="1" kern="0" dirty="0" smtClean="0"/>
              <a:t> </a:t>
            </a:r>
            <a:r>
              <a:rPr lang="ru-RU" sz="1400" i="1" kern="0" dirty="0" smtClean="0"/>
              <a:t>должны быть</a:t>
            </a:r>
            <a:r>
              <a:rPr lang="ru-RU" sz="800" i="1" kern="0" dirty="0" smtClean="0"/>
              <a:t> </a:t>
            </a:r>
            <a:r>
              <a:rPr lang="ru-RU" sz="1400" i="1" kern="0" dirty="0" smtClean="0"/>
              <a:t>последовательны и прозрачны</a:t>
            </a:r>
            <a:r>
              <a:rPr lang="ru-RU" sz="1400" kern="0" dirty="0" smtClean="0"/>
              <a:t>. </a:t>
            </a:r>
          </a:p>
          <a:p>
            <a:pPr algn="r">
              <a:spcBef>
                <a:spcPts val="300"/>
              </a:spcBef>
              <a:buNone/>
            </a:pPr>
            <a:r>
              <a:rPr lang="ru-RU" sz="1300" kern="0" dirty="0" smtClean="0">
                <a:latin typeface="Arial Narrow" panose="020B0606020202030204" pitchFamily="34" charset="0"/>
              </a:rPr>
              <a:t>«Навстречу усилению культуры диалога и консультаций — общие принципы и минимальные стандарты для проведения консультаций заинтересованных групп»</a:t>
            </a:r>
            <a:endParaRPr lang="ru-RU" sz="1300" i="1" kern="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ЛОББИЗМ:  англосаксонская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0000"/>
              </a:lnSpc>
              <a:spcAft>
                <a:spcPts val="300"/>
              </a:spcAft>
              <a:buNone/>
            </a:pPr>
            <a:r>
              <a:rPr lang="ru-RU" sz="1800" dirty="0" smtClean="0"/>
              <a:t>«Лоббизм </a:t>
            </a:r>
            <a:r>
              <a:rPr lang="ru-RU" sz="1800" dirty="0"/>
              <a:t>является одной из наиболее важных составляющих американской политической системы. Во многом </a:t>
            </a:r>
            <a:r>
              <a:rPr lang="ru-RU" sz="1800" dirty="0" smtClean="0"/>
              <a:t>благодаря ему в </a:t>
            </a:r>
            <a:r>
              <a:rPr lang="ru-RU" sz="1800" dirty="0"/>
              <a:t>США осуществляется </a:t>
            </a:r>
            <a:r>
              <a:rPr lang="ru-RU" sz="1800" dirty="0" smtClean="0"/>
              <a:t>практическое </a:t>
            </a:r>
            <a:r>
              <a:rPr lang="ru-RU" sz="1800" dirty="0"/>
              <a:t>взаимодействие власти с обществом и бизнесом. В значительной степени за счёт финансовых возможностей лоббистских структур функционирует </a:t>
            </a:r>
            <a:r>
              <a:rPr lang="ru-RU" sz="1800" dirty="0" smtClean="0"/>
              <a:t>мощный </a:t>
            </a:r>
            <a:r>
              <a:rPr lang="ru-RU" sz="1800" dirty="0"/>
              <a:t>«рынок мысли» Америки, который является одним из её глобальных преимуществ. Именно при помощи инструментов лоббизма США получают такой масштабный </a:t>
            </a:r>
            <a:r>
              <a:rPr lang="ru-RU" sz="1800" dirty="0" smtClean="0"/>
              <a:t>набор </a:t>
            </a:r>
            <a:r>
              <a:rPr lang="ru-RU" sz="1800" dirty="0"/>
              <a:t>качественных решений для государственной политики, которые делают эту страну хозяином всех ключевых сценариев национального и международного </a:t>
            </a:r>
            <a:r>
              <a:rPr lang="ru-RU" sz="1800" dirty="0" smtClean="0"/>
              <a:t>развития </a:t>
            </a:r>
            <a:r>
              <a:rPr lang="ru-RU" sz="1800" dirty="0"/>
              <a:t>и ставят её в выигрышное положение ко всем остальным странам мира. Поэтому роль лоббистской </a:t>
            </a:r>
            <a:r>
              <a:rPr lang="ru-RU" sz="1800" dirty="0" smtClean="0"/>
              <a:t>деятельности </a:t>
            </a:r>
            <a:r>
              <a:rPr lang="ru-RU" sz="1800" dirty="0"/>
              <a:t>в последние десятилетия в США неуклонно </a:t>
            </a:r>
            <a:r>
              <a:rPr lang="ru-RU" sz="1800" dirty="0" smtClean="0"/>
              <a:t>возрастает».</a:t>
            </a:r>
            <a:endParaRPr lang="ru-RU" sz="1800" dirty="0"/>
          </a:p>
          <a:p>
            <a:pPr marL="0" indent="0">
              <a:buNone/>
            </a:pPr>
            <a:r>
              <a:rPr lang="ru-RU" sz="1600" dirty="0" smtClean="0"/>
              <a:t>«Как </a:t>
            </a:r>
            <a:r>
              <a:rPr lang="ru-RU" sz="1600" dirty="0"/>
              <a:t>осуществляется лоббизм в США и что можно позаимствовать для </a:t>
            </a:r>
            <a:r>
              <a:rPr lang="ru-RU" sz="1600" dirty="0" smtClean="0"/>
              <a:t>России». </a:t>
            </a:r>
            <a:r>
              <a:rPr lang="ru-RU" sz="1600" dirty="0"/>
              <a:t>Доклад исследовательской группы </a:t>
            </a:r>
            <a:r>
              <a:rPr lang="ru-RU" sz="1600" dirty="0" err="1"/>
              <a:t>Terra</a:t>
            </a:r>
            <a:r>
              <a:rPr lang="ru-RU" sz="1600" dirty="0"/>
              <a:t> </a:t>
            </a:r>
            <a:r>
              <a:rPr lang="ru-RU" sz="1600" dirty="0" err="1"/>
              <a:t>America</a:t>
            </a:r>
            <a:r>
              <a:rPr lang="ru-RU" sz="1600" dirty="0"/>
              <a:t> (2013)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800" dirty="0">
                <a:latin typeface="Arial Narrow" panose="020B0606020202030204" pitchFamily="34" charset="0"/>
              </a:rPr>
              <a:t>С </a:t>
            </a:r>
            <a:r>
              <a:rPr lang="ru-RU" sz="1800" b="1" dirty="0">
                <a:latin typeface="Arial Narrow" panose="020B0606020202030204" pitchFamily="34" charset="0"/>
              </a:rPr>
              <a:t>86 тыс. </a:t>
            </a:r>
            <a:r>
              <a:rPr lang="ru-RU" sz="1800" dirty="0">
                <a:latin typeface="Arial Narrow" panose="020B0606020202030204" pitchFamily="34" charset="0"/>
              </a:rPr>
              <a:t>долларов в 1976 г. средний годовой оборот лоббистской фирмы в США за 30 лет вырос до </a:t>
            </a:r>
            <a:r>
              <a:rPr lang="ru-RU" sz="1800" b="1" dirty="0">
                <a:latin typeface="Arial Narrow" panose="020B0606020202030204" pitchFamily="34" charset="0"/>
              </a:rPr>
              <a:t>8,8 млн </a:t>
            </a:r>
            <a:r>
              <a:rPr lang="ru-RU" sz="1800" dirty="0">
                <a:latin typeface="Arial Narrow" panose="020B0606020202030204" pitchFamily="34" charset="0"/>
              </a:rPr>
              <a:t>долларов.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/>
              <a:t>ЛОББИЗМ:  англосаксонская модель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7950" y="6524625"/>
            <a:ext cx="1152525" cy="241300"/>
          </a:xfrm>
          <a:noFill/>
        </p:spPr>
        <p:txBody>
          <a:bodyPr/>
          <a:lstStyle/>
          <a:p>
            <a:fld id="{4D3C8513-F1BC-4905-9C69-965716595D39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7332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Подобные нормы  существуют в США, Австралии, Канаде, а также в Бразилии, на Тайване, в странах Восточной Европы.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136904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 smtClean="0"/>
              <a:t>В англо-саксонской модели дополнительным ограничением является период, когда бывшие должностные лица не могут заниматься лоббистской деятельностью во избежание конфликта  интересов.</a:t>
            </a:r>
            <a:endParaRPr lang="ru-RU" dirty="0"/>
          </a:p>
        </p:txBody>
      </p:sp>
      <p:pic>
        <p:nvPicPr>
          <p:cNvPr id="12" name="Рисунок 11" descr="GovernmentLobb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073045"/>
            <a:ext cx="3168352" cy="324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95536" y="2724358"/>
            <a:ext cx="5256584" cy="1512168"/>
          </a:xfr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600" dirty="0" smtClean="0"/>
              <a:t>    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В Канаде члены федерального кабинета министров не могут быть лоббистами в течение 5 лет после прекращения работы в правительстве.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ЛОББИЗМ:  англосаксонская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1422"/>
            <a:ext cx="8229600" cy="532789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Законодательное регулирование лоббизма в США</a:t>
            </a:r>
            <a:r>
              <a:rPr lang="ru-RU" sz="1800" dirty="0" smtClean="0"/>
              <a:t>: </a:t>
            </a:r>
            <a:r>
              <a:rPr lang="ru-RU" sz="1800" b="1" dirty="0" smtClean="0"/>
              <a:t>история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Первый путь — </a:t>
            </a:r>
            <a:r>
              <a:rPr lang="ru-RU" sz="1800" dirty="0" smtClean="0"/>
              <a:t>запрет</a:t>
            </a:r>
          </a:p>
          <a:p>
            <a:pPr marL="0" indent="0" algn="r">
              <a:spcBef>
                <a:spcPts val="300"/>
              </a:spcBef>
              <a:buNone/>
            </a:pPr>
            <a:r>
              <a:rPr lang="ru-RU" sz="1500" b="1" dirty="0" smtClean="0"/>
              <a:t>1877</a:t>
            </a:r>
            <a:r>
              <a:rPr lang="ru-RU" sz="1500" dirty="0" smtClean="0"/>
              <a:t>, </a:t>
            </a:r>
            <a:r>
              <a:rPr lang="ru-RU" sz="1500" dirty="0"/>
              <a:t>конституция Джорджии — лоббирование признается незаконной деятельностью</a:t>
            </a:r>
            <a:r>
              <a:rPr lang="ru-RU" sz="1500" dirty="0" smtClean="0"/>
              <a:t>. Введена </a:t>
            </a:r>
            <a:r>
              <a:rPr lang="ru-RU" sz="1500" dirty="0"/>
              <a:t>уголовная ответственность за попытку воздействия на законодателей </a:t>
            </a:r>
            <a:r>
              <a:rPr lang="ru-RU" sz="1500" dirty="0" smtClean="0"/>
              <a:t>штата (от 1 </a:t>
            </a:r>
            <a:r>
              <a:rPr lang="ru-RU" sz="1500" dirty="0"/>
              <a:t>до </a:t>
            </a:r>
            <a:r>
              <a:rPr lang="ru-RU" sz="1500" dirty="0" smtClean="0"/>
              <a:t>5 </a:t>
            </a:r>
            <a:r>
              <a:rPr lang="ru-RU" sz="1500" dirty="0"/>
              <a:t>лет лишения </a:t>
            </a:r>
            <a:r>
              <a:rPr lang="ru-RU" sz="1500" dirty="0" smtClean="0"/>
              <a:t>свободы). </a:t>
            </a:r>
            <a:r>
              <a:rPr lang="ru-RU" sz="1500" dirty="0"/>
              <a:t>Аналогичные меры — в Луизиане, Теннеси, Техасе.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Второй путь — регулирование с целью обеспечения </a:t>
            </a:r>
            <a:r>
              <a:rPr lang="ru-RU" sz="1800" dirty="0" smtClean="0"/>
              <a:t>прозрачности</a:t>
            </a:r>
          </a:p>
          <a:p>
            <a:pPr marL="0" indent="0" algn="r">
              <a:spcBef>
                <a:spcPts val="300"/>
              </a:spcBef>
              <a:buNone/>
            </a:pPr>
            <a:r>
              <a:rPr lang="ru-RU" sz="1500" b="1" dirty="0" smtClean="0"/>
              <a:t>1890</a:t>
            </a:r>
            <a:r>
              <a:rPr lang="ru-RU" sz="1500" dirty="0"/>
              <a:t>, Массачусетс — первая система регистрации лоббистов. К </a:t>
            </a:r>
            <a:r>
              <a:rPr lang="ru-RU" sz="1500" dirty="0" smtClean="0"/>
              <a:t>1946 году </a:t>
            </a:r>
            <a:r>
              <a:rPr lang="ru-RU" sz="1500" dirty="0"/>
              <a:t>в 35 </a:t>
            </a:r>
            <a:r>
              <a:rPr lang="ru-RU" sz="1500" dirty="0" smtClean="0"/>
              <a:t>штатах </a:t>
            </a:r>
            <a:r>
              <a:rPr lang="ru-RU" sz="1500" dirty="0"/>
              <a:t>приняты законы, регулирующие деятельность лоббистов. </a:t>
            </a:r>
            <a:endParaRPr lang="ru-RU" sz="1500" dirty="0" smtClean="0"/>
          </a:p>
          <a:p>
            <a:pPr marL="0" indent="0" algn="r">
              <a:spcBef>
                <a:spcPts val="600"/>
              </a:spcBef>
              <a:buNone/>
            </a:pPr>
            <a:endParaRPr lang="ru-RU" sz="1500" dirty="0"/>
          </a:p>
          <a:p>
            <a:pPr marL="0" indent="0" algn="r">
              <a:spcBef>
                <a:spcPts val="600"/>
              </a:spcBef>
              <a:buNone/>
            </a:pPr>
            <a:endParaRPr lang="ru-RU" sz="1500" dirty="0" smtClean="0"/>
          </a:p>
          <a:p>
            <a:pPr marL="0" indent="0" algn="r">
              <a:spcBef>
                <a:spcPts val="600"/>
              </a:spcBef>
              <a:buNone/>
            </a:pPr>
            <a:endParaRPr lang="ru-RU" sz="1500" dirty="0"/>
          </a:p>
          <a:p>
            <a:pPr marL="0" indent="0" algn="r">
              <a:spcBef>
                <a:spcPts val="600"/>
              </a:spcBef>
              <a:buNone/>
            </a:pPr>
            <a:endParaRPr lang="ru-RU" sz="1500" dirty="0" smtClean="0"/>
          </a:p>
          <a:p>
            <a:pPr marL="0" indent="0" algn="r">
              <a:spcBef>
                <a:spcPts val="600"/>
              </a:spcBef>
              <a:buNone/>
            </a:pPr>
            <a:endParaRPr lang="ru-RU" sz="1500" dirty="0"/>
          </a:p>
          <a:p>
            <a:pPr marL="0" indent="0" algn="r">
              <a:spcBef>
                <a:spcPts val="600"/>
              </a:spcBef>
              <a:buNone/>
            </a:pPr>
            <a:endParaRPr lang="ru-RU" sz="1500" dirty="0" smtClean="0"/>
          </a:p>
          <a:p>
            <a:pPr marL="0" indent="0" algn="r">
              <a:spcBef>
                <a:spcPts val="600"/>
              </a:spcBef>
              <a:buNone/>
            </a:pPr>
            <a:endParaRPr lang="ru-RU" sz="15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ru-RU" sz="1500" dirty="0" smtClean="0"/>
              <a:t>1946</a:t>
            </a:r>
            <a:r>
              <a:rPr lang="ru-RU" sz="1500" dirty="0"/>
              <a:t>. </a:t>
            </a:r>
            <a:r>
              <a:rPr lang="ru-RU" sz="1500" b="1" dirty="0"/>
              <a:t>Федеральный акт о регулировании лоббирования</a:t>
            </a:r>
            <a:r>
              <a:rPr lang="ru-RU" sz="1500" dirty="0"/>
              <a:t>. Предусматривал регистрацию лиц, нанятых для осуществления лоббистской деятельности в Конгрессе, и квартальное  предоставление отчетности о своей деятельности.</a:t>
            </a:r>
            <a:endParaRPr lang="ru-RU" sz="1500" dirty="0" smtClean="0"/>
          </a:p>
          <a:p>
            <a:pPr marL="0" indent="0">
              <a:spcBef>
                <a:spcPts val="600"/>
              </a:spcBef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spcBef>
                <a:spcPts val="600"/>
              </a:spcBef>
              <a:buNone/>
            </a:pPr>
            <a:endParaRPr lang="ru-RU" sz="16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693096" cy="2002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39552" y="3652120"/>
            <a:ext cx="4755195" cy="86409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Регулирование лоббизма на уровне штатов было и остаётся равным по важности с федеральным уровнем, если не более значимым.</a:t>
            </a:r>
          </a:p>
          <a:p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kern="0" dirty="0" smtClean="0"/>
          </a:p>
          <a:p>
            <a:pPr>
              <a:buFont typeface="Wingdings" pitchFamily="2" charset="2"/>
              <a:buNone/>
            </a:pPr>
            <a:endParaRPr lang="ru-RU" sz="2000" b="1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ЛОББИЗМ:  англосаксонская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Законодательное регулирование лоббизма в США: современность</a:t>
            </a:r>
            <a:endParaRPr lang="ru-RU" sz="1800" dirty="0" smtClean="0"/>
          </a:p>
          <a:p>
            <a:pPr>
              <a:spcBef>
                <a:spcPts val="600"/>
              </a:spcBef>
            </a:pPr>
            <a:r>
              <a:rPr lang="ru-RU" sz="1800" dirty="0" smtClean="0"/>
              <a:t>1995 — </a:t>
            </a:r>
            <a:r>
              <a:rPr lang="ru-RU" sz="1800" dirty="0"/>
              <a:t>Закон о раскрытии лоббистской деятельности (</a:t>
            </a:r>
            <a:r>
              <a:rPr lang="en-US" sz="1800" dirty="0"/>
              <a:t>Lobbying Disclosure Act)</a:t>
            </a:r>
          </a:p>
          <a:p>
            <a:r>
              <a:rPr lang="en-US" sz="1800" dirty="0"/>
              <a:t>2006 </a:t>
            </a:r>
            <a:r>
              <a:rPr lang="ru-RU" sz="1800" dirty="0" smtClean="0"/>
              <a:t>—</a:t>
            </a:r>
            <a:r>
              <a:rPr lang="en-US" sz="1800" dirty="0" smtClean="0"/>
              <a:t> </a:t>
            </a:r>
            <a:r>
              <a:rPr lang="ru-RU" sz="1800" dirty="0"/>
              <a:t>Закон о прозрачности и отчетности при осуществлении лоббистской</a:t>
            </a:r>
            <a:r>
              <a:rPr lang="ru-RU" sz="1000" dirty="0"/>
              <a:t> </a:t>
            </a:r>
            <a:r>
              <a:rPr lang="ru-RU" sz="1800" dirty="0"/>
              <a:t>деятельности</a:t>
            </a:r>
            <a:r>
              <a:rPr lang="ru-RU" sz="1000" dirty="0"/>
              <a:t> </a:t>
            </a:r>
            <a:r>
              <a:rPr lang="ru-RU" sz="1800" dirty="0"/>
              <a:t>(</a:t>
            </a:r>
            <a:r>
              <a:rPr lang="en-US" sz="1800" dirty="0"/>
              <a:t>Lobbying</a:t>
            </a:r>
            <a:r>
              <a:rPr lang="en-US" sz="1000" dirty="0"/>
              <a:t> </a:t>
            </a:r>
            <a:r>
              <a:rPr lang="en-US" sz="1800" dirty="0"/>
              <a:t>Transparency and Accountability Act)</a:t>
            </a:r>
          </a:p>
          <a:p>
            <a:r>
              <a:rPr lang="en-US" sz="1800" dirty="0"/>
              <a:t>2007 </a:t>
            </a:r>
            <a:r>
              <a:rPr lang="ru-RU" sz="1800" dirty="0" smtClean="0"/>
              <a:t>—</a:t>
            </a:r>
            <a:r>
              <a:rPr lang="en-US" sz="1800" dirty="0" smtClean="0"/>
              <a:t> </a:t>
            </a:r>
            <a:r>
              <a:rPr lang="ru-RU" sz="1800" dirty="0"/>
              <a:t>Закон о честном лидерстве и открытом правительстве (</a:t>
            </a:r>
            <a:r>
              <a:rPr lang="en-US" sz="1800" dirty="0"/>
              <a:t>Honest Leadership and Open Government Act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endParaRPr lang="ru-RU" sz="400" dirty="0" smtClean="0"/>
          </a:p>
          <a:p>
            <a:endParaRPr lang="ru-RU" sz="105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700" b="1" dirty="0" smtClean="0"/>
              <a:t>Принципы законодательного регулирования</a:t>
            </a:r>
            <a:r>
              <a:rPr lang="ru-RU" sz="1700" dirty="0" smtClean="0"/>
              <a:t>:</a:t>
            </a:r>
            <a:endParaRPr lang="ru-RU" sz="1700" dirty="0"/>
          </a:p>
          <a:p>
            <a:pPr>
              <a:spcBef>
                <a:spcPts val="600"/>
              </a:spcBef>
            </a:pPr>
            <a:r>
              <a:rPr lang="ru-RU" sz="1700" dirty="0"/>
              <a:t>регистрация и </a:t>
            </a:r>
            <a:r>
              <a:rPr lang="ru-RU" sz="1700" dirty="0" smtClean="0"/>
              <a:t>отчетность;</a:t>
            </a:r>
            <a:endParaRPr lang="ru-RU" sz="1700" dirty="0"/>
          </a:p>
          <a:p>
            <a:r>
              <a:rPr lang="ru-RU" sz="1700" dirty="0"/>
              <a:t>п</a:t>
            </a:r>
            <a:r>
              <a:rPr lang="ru-RU" sz="1700" dirty="0" smtClean="0"/>
              <a:t>розрачность;</a:t>
            </a:r>
            <a:endParaRPr lang="ru-RU" sz="1700" dirty="0"/>
          </a:p>
          <a:p>
            <a:r>
              <a:rPr lang="ru-RU" sz="1700" dirty="0"/>
              <a:t>посредничество вместо прямых </a:t>
            </a:r>
            <a:r>
              <a:rPr lang="ru-RU" sz="1700" dirty="0" smtClean="0"/>
              <a:t>контактов;</a:t>
            </a:r>
            <a:endParaRPr lang="ru-RU" sz="1700" dirty="0"/>
          </a:p>
          <a:p>
            <a:r>
              <a:rPr lang="ru-RU" sz="1700" dirty="0"/>
              <a:t>общественное благо как базовый </a:t>
            </a:r>
            <a:r>
              <a:rPr lang="ru-RU" sz="1700" dirty="0" smtClean="0"/>
              <a:t>критерий.</a:t>
            </a:r>
            <a:endParaRPr lang="en-US" sz="1700" dirty="0" smtClean="0"/>
          </a:p>
          <a:p>
            <a:endParaRPr lang="en-US" sz="16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Смысл регулирования лоббизма —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сделать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его действенной альтернативой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коррупции</a:t>
            </a:r>
            <a:r>
              <a:rPr lang="en-US" sz="1100" b="1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как</a:t>
            </a:r>
            <a:r>
              <a:rPr lang="ru-RU" sz="1050" b="1" dirty="0" smtClean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метода</a:t>
            </a:r>
            <a:r>
              <a:rPr lang="ru-RU" sz="105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воздействия</a:t>
            </a:r>
            <a:r>
              <a:rPr lang="ru-RU" sz="105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различных</a:t>
            </a:r>
            <a:r>
              <a:rPr lang="ru-RU" sz="105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групп</a:t>
            </a:r>
            <a:r>
              <a:rPr lang="ru-RU" sz="10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интересов</a:t>
            </a:r>
            <a:r>
              <a:rPr lang="ru-RU" sz="10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на</a:t>
            </a:r>
            <a:r>
              <a:rPr lang="ru-RU" sz="10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Arial Narrow" panose="020B0606020202030204" pitchFamily="34" charset="0"/>
              </a:rPr>
              <a:t>государство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  <a:endParaRPr lang="en-US" sz="16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1F637-1D0C-4DE6-9BDA-854E1B653BB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23704"/>
            <a:ext cx="2195314" cy="219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2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FreeS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11934</TotalTime>
  <Words>2537</Words>
  <Application>Microsoft Office PowerPoint</Application>
  <PresentationFormat>Экран (4:3)</PresentationFormat>
  <Paragraphs>296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Пиксел</vt:lpstr>
      <vt:lpstr>МЕЖДУНАРОДНЫЙ ОПЫТ И ЦИВИЛИЗОВАННЫЕ GR-СТРАТЕГИИ СОВРЕМЕННОГО БИЗНЕСА</vt:lpstr>
      <vt:lpstr>Общественная миссия GR</vt:lpstr>
      <vt:lpstr>Общественная миссия GR</vt:lpstr>
      <vt:lpstr>ЛОББИЗМ:  государственное регулирование</vt:lpstr>
      <vt:lpstr>ЛОББИЗМ:  государственное регулирование</vt:lpstr>
      <vt:lpstr>ЛОББИЗМ:  англосаксонская модель</vt:lpstr>
      <vt:lpstr>ЛОББИЗМ:  англосаксонская модель</vt:lpstr>
      <vt:lpstr>ЛОББИЗМ:  англосаксонская модель</vt:lpstr>
      <vt:lpstr>ЛОББИЗМ:  англосаксонская модель</vt:lpstr>
      <vt:lpstr>ЛОББИЗМ:  англосаксонская модель</vt:lpstr>
      <vt:lpstr>ЛОББИЗМ:  англосаксонская модель</vt:lpstr>
      <vt:lpstr>ЛОББИЗМ:  европейская модель</vt:lpstr>
      <vt:lpstr>ЛОББИЗМ:  европейская модель</vt:lpstr>
      <vt:lpstr>ЛОББИЗМ:  европейская модель</vt:lpstr>
      <vt:lpstr>ЛОББИЗМ: европейская модель</vt:lpstr>
      <vt:lpstr>ЛОББИЗМ:  европейская модель</vt:lpstr>
      <vt:lpstr>Виды GR</vt:lpstr>
      <vt:lpstr>Технологический спектр GR :</vt:lpstr>
      <vt:lpstr>GR  в современной России</vt:lpstr>
      <vt:lpstr>Российский GR в первые годы XXI века:  трансформируются методы, появляются новые институты</vt:lpstr>
      <vt:lpstr>Первоочередные ориентиры модернизации </vt:lpstr>
      <vt:lpstr>GR – мощный инструмент интегральной модернизации</vt:lpstr>
      <vt:lpstr>Готова ли власть к переменам?</vt:lpstr>
      <vt:lpstr>Воздействие государства на бизнес в условиях замедления роста, стагнации и рецессии</vt:lpstr>
      <vt:lpstr>GR в условиях кризиса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Милова Ольга</dc:creator>
  <cp:lastModifiedBy>Пользователь Windows</cp:lastModifiedBy>
  <cp:revision>495</cp:revision>
  <cp:lastPrinted>2017-11-24T12:55:28Z</cp:lastPrinted>
  <dcterms:created xsi:type="dcterms:W3CDTF">2005-11-30T14:02:38Z</dcterms:created>
  <dcterms:modified xsi:type="dcterms:W3CDTF">2017-11-29T09:34:59Z</dcterms:modified>
</cp:coreProperties>
</file>